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Mestrado em Enfermagem e Saúde Digital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Módulo 7 — Dados Clínicos, Indicadores e Inteligência em Saúde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Uma abordagem avançada sobre como transformar registros clínicos em evidências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interpretáveis, decisões assistenciais justificáveis e conhecimento aplicável à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gestão, à pesquisa e à prática de Enfermagem.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modelo de Donabedian organiza a avaliação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estrutura, processo e resultado. Estrutura inclui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recursos, qualificação profissional, tecnologias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condições organizacionais. Processo examina o que é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efetivamente realizado no cuidado. Resultado observa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efeitos sobre pacientes, equipes e sistema. A força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 modelo está em explicitar que desfechos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surgem no vazio: são influenciados por condições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práticas intermediárias.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Todavia, relações entre essas dimensões não são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lineares. Maior disponibilidade tecnológica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garante melhor processo; elevada adesão protocolar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pode coexistir com cuidado pouco individualizado;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resultados adversos podem refletir maior gravidade 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casos atendidos. Para estudos doutorais, o modelo deve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O modelo de Donabedian organiza a avaliação em estrutura, processo e resultado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Estrutura inclui recursos, qualificação profissional, tecnologias e condições organizacionais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Processo examina o que é efetivamente realizado no cuidado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Resultado observa efeitos sobre pacientes, equipes e sistema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Indicadores sensíveis à Enfermagem procuram captar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resultados influenciados, ao menos parcialmente, pela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avaliação contínua, pelo planejamento, pela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intervenção e pela vigilância exercidos pela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equipe. Ocorrência de lesão por pressão, quedas,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eventos relacionados a dispositivos, dor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controlada, omissão de cuidados e experiência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paciente são frequentemente mobilizados nesse campo.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expressão “sensível” não significa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causalidade exclusiva. Lesão por pressão, por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exemplo, também depende de gravidade clínica,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perfusão, nutrição, mobilidade, suporte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multiprofissional e disponibilidade de superfícies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adequadas. Atribuir automaticamente o resultado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Enfermagem pode gerar injustiça e induzir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Indicadores sensíveis à Enfermagem procuram captar resultados influenciados, ao…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Ocorrência de lesão por pressão, quedas, eventos relacionados 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expressão “sensível” não significa causalidade exclusiva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Lesão por pressão, por exemplo, também depende de gravidade…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Erros de interpretação frequentemente decorrem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denominador. Contar eventos sem relacioná-los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população exposta, ao tempo de permanência ou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oportunidade de ocorrência impede comparações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válidas. Uma unidade com mais quedas em números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absolutos pode, proporcionalmente, apresentar menor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risco que outra com menos eventos, porém menor volume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assistencial ou maior permanência média.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escolha do denominador deve corresponder ao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mecanismo do evento. Indicadores relacionados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exposição temporal frequentemente demandam unidades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tempo-paciente; indicadores de adesão devem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utilizar oportunidades elegíveis; e desfechos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específicos requerem população sob risco claramente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definida. Também é necessário explicitar critérios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Erros de interpretação frequentemente decorrem do denominador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Contar eventos sem relacioná-los à população exposta, ao tempo…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Uma unidade com mais quedas em números absolutos pode,…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escolha do denominador deve corresponder ao mecanismo do…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Comparar indicadores entre unidades ou instituições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pressupõe avaliar se atendem populações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semelhantes. Sem ajuste de risco, serviços que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recebem pacientes mais graves, vulneráveis ou com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maior dependência funcional podem parecer piores,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mesmo oferecendo cuidado tecnicamente qualificado.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ajuste busca separar parcialmente o efeito do perfil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risco do efeito atribuível a processos e contextos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Entretanto, modelos de ajuste nunca são neutros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completos. Eles dependem de variáveis disponíveis,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qualidade da mensuração, escolhas estatísticas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pressupostos sobre causalidade. Ajustar excessivamente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pode “normalizar” desigualdades estruturais;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ajustar insuficientemente pode penalizar serviços de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Comparar indicadores entre unidades ou instituições pressupõe avaliar se…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Sem ajuste de risco, serviços que recebem pacientes mais…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ajuste busca separar parcialmente o efeito do perfil…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Entretanto, modelos de ajuste nunca são neutros ou completos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Gráficos de controle distinguem flutuações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inerentes a um processo estável — variação comum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— de sinais compatíveis com causas especiais, como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mudança de protocolo, falha operacional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alteração de perfil assistencial. Essa abordagem é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superior à comparação simplista de meses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consecutivos, pois evita reagir a oscilações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aleatórias como se fossem tendências reais.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sua aplicação, é necessário selecionar tipo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gráfico compatível com o dado, assegurar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estabilidade inicial do processo e interpretar limites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controle sem confundi-los com metas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administrativas. Um ponto fora dos limites demanda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investigação; vários pontos dentro dos limites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também podem revelar padrões relevantes. Na gestão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Gráficos de controle distinguem flutuações inerentes 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Essa abordagem é superior à comparação simplista…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Para sua aplicação, é necessário selecionar tipo…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 ponto fora dos limites demanda investigação;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Visualização de dados é uma intervenção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cognitiva: define o que se torna visível, comparável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acionável. Em contexto clínico, gráficos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tendência podem revelar deterioração progressiva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mais rapidamente que tabelas extensas; mapas de calor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ajudam a identificar concentração temporal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eventos; e painéis de unidade favorecem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acompanhamento de metas. Porém, uma interface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visualmente atraente pode induzir interpretações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precipitadas se ocultar incerteza, escalas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critérios de agregação.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design deve considerar usuários, decisões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ambiente de uso. Profissionais à beira leito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necessitam informação concisa, atualizada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vinculada à ação; gestores precisam de visão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Visualização de dados é uma intervenção cognitiva: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define o que se torna visível, comparável…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Em contexto clínico, gráficos de tendência podem…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mapas de calor ajudam a identificar concentração…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Todo gráfico clínico deve ser lido perguntando: qual variável está representada,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qual população foi incluída, qual intervalo temporal foi adotado e qual referência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orienta a comparação? Eixos truncados podem ampliar visualmente diferenças pequenas;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médias podem ocultar dispersão e subgrupos; taxas agregadas podem mascarar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desigualdades por turno, raça/cor, idade ou condição clínica.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 interpretação robusta combina magnitude, direção, incerteza e relevância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clínica. Uma diferença estatisticamente detectável pode ser irrelevante para 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paciente; uma variação aparentemente pequena pode representar importante risco em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contextos de alta frequência. Também é indispensável distinguir associação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causalidade. Quando um painel mostra redução de eventos após uma intervenção,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outras mudanças simultâneas — perfil de pacientes, sazonalidade, notificação ou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recursos disponíveis — precisam ser consideradas antes de atribuir efeito.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Dashboards podem democratizar acesso à informação, reduzir tempo de busca e apoiar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decisões em diferentes níveis organizacionais. Contudo, também podem transformar 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cuidado em regime de vigilância orientado por metas estreitas. Quando indicadores são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associados a punição, ranking ou pressão gerencial sem análise contextual, aumenta 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risco de subnotificação, registro estratégico e priorização do que é mensurado em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detrimento do que importa.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Um dashboard eticamente orientado deve tornar explícitos seus objetivos, fontes,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atualizações, limitações e responsáveis pela interpretação. Sua construção deve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incluir profissionais de Enfermagem, pacientes quando pertinente, gestores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especialistas em dados. O painel não deve responder apenas “como estamos?”, mas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também “para quem o resultado é pior?”, “o que explica a variação?” e “que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mudança pode ser testada com segurança?”.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Big Data em saúde refere-se à combinação de grande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volume, velocidade, variedade, variabilidade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desafios de veracidade dos dados. Inclui prontuários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eletrônicos, imagens, sinais fisiológicos,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genômicos, dispositivos vestíveis, bases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administrativas e informações produzidas fora 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serviços. Seu potencial reside na capacidade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integrar fontes e identificar padrões em escala antes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inacessível.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Entretanto, bases extensas não eliminam problemas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epistemológicos. Mais registros podem amplificar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vieses históricos, erros de classificação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desigualdades de acesso ao cuidado. Correlações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encontradas em grandes bancos podem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estatisticamente impressionantes e clinicamente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Big Data em saúde refere-se à combinação de grande volume, velocidade, variedade, variabilidade e desafios de…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Inclui prontuários eletrônicos, imagens, sinais fisiológicos, dados genômicos, dispositivos vestíveis, bases administrativas e informações produzidas fora…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Seu potencial reside na capacidade de integrar fontes e identificar padrões em escala antes inacessível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Entretanto, bases extensas não eliminam problemas epistemológicos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 do mundo real são registros gerados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rotineiramente fora de ensaios clínicos tradicionais: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prontuários, sistemas de vigilância, registros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doenças, dispensação de medicamentos e dados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reportados por pacientes. Evidência do mundo real é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conhecimento produzido pela análise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metodologicamente apropriada desses dados.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diferença é crucial: disponibilidade de dados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garante evidência confiável.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Estudos observacionais com dados rotineiros podem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ampliar generalização, investigar populações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sub-representadas e acompanhar intervenções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condições reais. Porém, enfrentam confundimento,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viés de seleção, definição imperfeita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exposição e desfecho, além de mudanças nos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Dados do mundo real são registros gerados rotineiramente fora…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prontuários, sistemas de vigilância, registros de doenças, dispensação de…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Evidência do mundo real é o conhecimento produzido pela…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diferença é crucial: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Dado, informação, conhecimento e inteligência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são sinônimos; constituem camadas analíticas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distintas. Um valor isolado de pressão arterial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registrado no prontuário é um dado. Quando associado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ao horário, à posição do paciente, ao contexto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terapêutico e a medidas anteriores, torna-se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informação clínica. A interpretação desse padrão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por profissionais qualificados produz conhecimento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situado. Inteligência em saúde emerge quando esse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conhecimento é integrado a objetivos assistenciais,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riscos, recursos e evidências científicas para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orientar ação.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 Enfermagem, essa cadeia depende da qualidade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documentação, da padronização semântica,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governança e da capacidade crítica de interpretar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Dado, informação, conhecimento e inteligência não são sinônimos;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constituem camadas analíticas distintas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Um valor isolado de pressão arterial registrado no prontuário é um dado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Quando associado ao horário, à posição do paciente, ao contexto terapêutico e a medidas anteriores, torna-se…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Modelos de inteligência artificial podem estimar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risco de deterioração clínica, reinternação,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infecção, lesão por pressão ou necessidade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recursos. Entretanto, uma previsão não informa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automaticamente qual intervenção deve ser realizada,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para quem, em que momento ou com quais consequências.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Predição, explicação causal e recomendação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terapêutica respondem a perguntas diferentes.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 algoritmo pode apresentar bom desempenho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validação retrospectiva e falhar na prática por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mudança de população, fluxos, equipamentos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padrões de documentação. Além disso, alertas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excessivos produzem fadiga, enquanto modelos opacos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dificultam contestação profissional. A adoção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responsável requer validação externa, monitoramento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Modelos de inteligência artificial podem estimar risco de deterioração…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Entretanto, uma previsão não informa automaticamente qual intervenção deve…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Predição, explicação causal e recomendação terapêutica respondem a perguntas…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 algoritmo pode apresentar bom desempenho em validação retrospectiva…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“Um algoritmo pode reproduzir desigualdades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porque foi programado para discriminar, mas porque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aprendeu com um sistema desigual.”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 clínicos refletem acesso diferencial aos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serviços, subdiagnóstico, variações de registro,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barreiras linguísticas e desigual distribuição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recursos. Quando essas informações treinam modelos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preditivos, desigualdades históricas podem ser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convertidas em recomendações aparentemente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objetivas. Uma variável aparentemente neutra, como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frequência de utilização do serviço, pode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funcionar como marcador indireto de privilégio ou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exclusão.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Avaliar justiça algorítmica exige examinar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/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Quando essas informações treinam modelos preditivos, desigualdades históricas podem…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Uma variável aparentemente neutra, como frequência de utilização do…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Avaliar justiça algorítmica exige examinar desempenho por subgrupos, taxas…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Governança de dados estabelece quem pode acessar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informações, para qual finalidade, sob quais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controles e com que responsabilização. No campo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saúde, a proteção de dados pessoais sensíveis deve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articular segurança técnica, princípios éticos,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legislação aplicável e compromisso com a confiança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dos pacientes. A conformidade com a LGPD é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necessária, mas não esgota a responsabilidade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ética.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Minimização de dados, controle de acesso por perfil,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criptografia, registro de auditoria, planos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resposta a incidentes e desidentificação são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medidas relevantes. Ainda assim, dados pseudonimizados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podem ser reidentificados quando combinados com outras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fontes. Pesquisadores e gestores devem avaliar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Governança de dados estabelece quem pode acessar…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No campo da saúde, a proteção de…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conformidade com a LGPD é necessária,…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Minimização de dados, controle de acesso por…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tomada de decisão orientada por dados 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substitui julgamento clínico; ela o torna mais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explícito, auditável e potencialmente mais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consistente. O ciclo começa com uma pergunta prática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relevante, segue para seleção de dados válidos,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análise contextualizada, integração com evidência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científica e valores do paciente, implementação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proporcional e avaliação de efeitos. Cada etapa pode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introduzir vieses, razão pela qual a decisão deve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permanecer revisável.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No nível assistencial, dados apoiam priorização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riscos e monitoramento da resposta ao cuidado. No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nível gerencial, orientam dimensionamento, alocação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recursos e melhoria de processos. No nível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estratégico, subsidiam políticas institucionais. A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tomada de decisão orientada por dados…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ela o torna mais explícito, auditável e…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ciclo começa com uma pergunta prática…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Cada etapa pode introduzir vieses, razão pela…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Uma unidade identifica aumento da taxa de quedas em seu painel mensal. A resposta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superficial seria reforçar treinamentos ou cobrar adesão ao protocolo. Uma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investigação avançada começa verificando definição do evento, completude das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notificações, denominador utilizado e alterações no perfil dos pacientes. Em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seguida, analisa distribuição por turno, horário, local, grau de dependência,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medicamentos, transferências e condições ambientais.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 equipe de Enfermagem pode complementar os dados quantitativos com huddles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segurança, revisão de casos e observação do fluxo real. Talvez o problema esteja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relacionado à concentração de admissões em determinados horários, indisponibilidade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de acompanhantes, atraso na resposta à campainha ou transições de cuidado.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intervenção deve ser testada, monitorada por gráfico de controle e reavaliada quanto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 efeitos não intencionais, como restrição indevida de mobilidade.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 inteligência em saúde clinicamente relevante nasce da articulação entre dados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confiáveis, métodos transparentes, interpretação contextual e compromisso ético com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pessoas e coletivos. Indicadores não devem funcionar como instrumentos isolados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vigilância gerencial, mas como dispositivos de aprendizagem organizacional.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Visualizações não são neutras; algoritmos não são imparciais por definição;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grandes bases não dispensam teoria, desenho de pesquisa ou julgamento profissional.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Para a Enfermagem, dominar dados clínicos significa ampliar capacidade de tornar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visível o cuidado, avaliar resultados, identificar iniquidades e participar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criticamente da transformação digital. A pergunta decisiva não é apenas “o que os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dados mostram?”, mas “que realidade eles deixam de mostrar, quem pode ser afetado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por sua interpretação e que decisão mais justa, segura e efetiva podemos construir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partir deles?”.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Dados clínicos não são espelhos neutros 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realidade biológica. Eles resultam de práticas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registro, classificações profissionais, rotinas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institucionais, interfaces tecnológicas e relações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poder que definem o que é mensurado, por quem,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que momento e com qual finalidade. A ausência de um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registro pode refletir ausência de cuidado, mas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também sobrecarga de trabalho, falha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interoperabilidade ou inadequação do formulário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eletrônico.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Essa distinção é metodologicamente decisiva.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Pesquisas com bases secundárias devem tratar “não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registrado” como categoria analítica potencialmente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informativa, e não apenas como valor ausente. Para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Enfermagem, reconhecer a dimensão sociotécnica do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Dados clínicos não são espelhos neutros da realidade biológica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Eles resultam de práticas de registro, classificações profissionais, rotinas…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ausência de um registro pode refletir ausência de…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Essa distinção é metodologicamente decisiva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qualidade de dados possui múltiplas dimensões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deve ser avaliada conforme o uso pretendido.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Completude indica se os campos necessários foram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preenchidos; acurácia verifica a correspondência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entre registro e condição observada; consistência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examina coerência entre variáveis; atualidade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considera o intervalo entre evento e documentação;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unicidade identifica duplicações indevidas.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Uma base pode ser adequada para continuidade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assistencial, mas inadequada para avaliação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desempenho ou modelagem preditiva. Por exemplo,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anotações narrativas ricas podem apoiar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compreensão clínica, porém dificultar agregação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automatizada. Já campos obrigatórios podem elevar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completude formal sem garantir significado clínico.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qualidade de dados possui múltiplas dimensões e deve…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Completude indica se os campos necessários foram preenchidos;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acurácia verifica a correspondência entre registro e condição observada;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consistência examina coerência entre variáveis;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padronização terminológica favorece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interoperabilidade, comparação entre serviços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reutilização de dados. Classificações como CIPE,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NANDA-I, NIC e NOC fortalecem a visibilidade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raciocínio e das intervenções de Enfermagem quando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empregadas de modo consistente. Entretanto, padronizar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não significa reduzir a experiência do paciente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categorias rígidas.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desafio é articular dados estruturados e narrativas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clínicas. Campos codificados possibilitam cálculo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indicadores e alertas; notas narrativas preservam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nuances, incertezas, preferências, sofrimento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elementos relacionais do cuidado. Um prontuário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digital maduro deve sustentar ambos os registros.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predominância exclusiva de checklists pode produzir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padronização terminológica favorece interoperabilidade, comparação entre serviços 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Classificações como CIPE, NANDA-I, NIC e NOC fortalecem 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Entretanto, padronizar não significa reduzir a experiência do paciente…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O desafio é articular dados estruturados e narrativas clínicas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Interoperabilidade não se resume à troca de arquivos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entre sistemas. A interoperabilidade técnica permite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transmissão; a sintática organiza formatos;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semântica assegura que conceitos mantenham o mesmo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significado; e a organizacional estabelece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responsabilidades, fluxos e regras para o uso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compartilhado da informação. Sem essas camadas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articuladas, integrar sistemas pode apenas acelerar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circulação de ambiguidades.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Padrões como HL7 FHIR ampliam possibilidades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integração por meio de recursos estruturados,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enquanto terminologias clínicas sustentam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comparabilidade conceitual. Contudo, a adoção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padrões não elimina problemas locais de mapeamento,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versões terminológicas ou registros inconsistentes.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Interoperabilidade não se resume à troca de…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interoperabilidade técnica permite transmissão;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sintática organiza formatos;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semântica assegura que conceitos mantenham o…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Sistemas assistenciais são desenhados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prioritariamente para registrar e operacionalizar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cuidado, não para responder perguntas de pesquisa.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Por isso, a passagem do dado transacional para o dado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analítico requer extração, transformação,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carregamento, documentação de origem e definição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explícita de regras de negócio. Esse percurso deve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preservar rastreabilidade: todo indicador precisa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permitir retorno aos registros e critérios que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produziram.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transformação inclui harmonização de unidades,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tratamento de duplicidades, alinhamento temporal 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criação de dicionário de dados. Decisões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aparentemente simples — como definir a data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internação, o episódio assistencial ou o desfecho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Sistemas assistenciais são desenhados prioritariamente para registrar…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Por isso, a passagem do dado transacional…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Esse percurso deve preservar rastreabilidade: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todo indicador precisa permitir retorno aos registros…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“Dados ausentes carregam uma hipótese sobre o processo que produziu o banco.”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Na análise em saúde, valores faltantes podem ocorrer de maneira completamente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aleatória, depender de variáveis observadas ou relacionar-se ao próprio valor não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observado. Cada mecanismo possui implicações diferentes para viés e inferência.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simples exclusão de registros incompletos pode distorcer resultados quando a ausência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se concentra em pacientes mais graves, turnos mais sobrecarregados ou grupos socialmente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vulnerabilizados.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Imputação pode ser apropriada em determinadas situações, mas não substitui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compreensão clínica do processo de documentação. A equipe de pesquisa deve descrever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extensão, padrão e manejo dos dados ausentes; realizar análises de sensibilidade; 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discutir como falhas de registro podem afetar conclusões. Qualidade documental é,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também, questão de equidade analítica.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Indicadores assistenciais são medidas construídas para monitorar processos, resultados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ou condições relevantes ao cuidado. Sua utilidade não decorre apenas da facilidade de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cálculo, mas da ligação entre numerador, denominador, período de observação e uma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teoria plausível de mudança. Um indicador sem finalidade decisória tende a produzir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coleta burocrática, comparações improdutivas e fadiga de monitoramento.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Na Enfermagem, indicadores podem evidenciar segurança, continuidade, resposta às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necessidades humanas, adesão a protocolos e resultados sensíveis ao cuidado.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Entretanto, nenhum indicador representa isoladamente a qualidade global. 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interpretação exige considerar perfil clínico, complexidade assistencial,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disponibilidade de recursos, práticas de registro e contexto territorial. Medir é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selecionar uma perspectiva sobre o cuidado, não esgotar sua complexidade.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