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Mestrado em Enfermagem e Saúde Digital — Módulo 6.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Wearables, sensores biomédicos, Internet das Coisas em Saúde, mobilidade clínica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integração de dados compõem uma nova infraestrutura de cuidado. O desafio doutoral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não é apenas adotar dispositivos: é investigar como eles reconfiguram evidência,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trabalho de enfermagem, autonomia do paciente, vigilância clínica e equidade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saúde.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acompanhamento remoto desloca o foco da medida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pontual para a trajetória clínica. Uma saturação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periférica isolada, por exemplo, possui significado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limitado sem considerar sintomas, linha de base,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esforço físico, doença pulmonar preexistente,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do sinal e tendência temporal. O mesmo vale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frequência cardíaca, glicemia, pressão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arterial e padrões de sono.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interpretação longitudinal requer quatro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movimentos: estabelecer uma referência individual;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identificar variações persistentes ou abruptas;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correlacionar dados objetivos com relato subjetivo;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definir uma resposta proporcional à gravidade. Esse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 reduz decisões baseadas em limiares universais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descontextualizados. Para a enfermagem, a série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acompanhamento remoto desloca o foco da medida pontual…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saturação periférica isolada, por exemplo, possui significado limitado…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mesmo vale para frequência cardíaca, glicemia, pressão arterial…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interpretação longitudinal requer quatro movimentos: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Quanto maior a frequência de medição, maior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probabilidade de detectar flutuações fisiológicas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relevância clínica. Quando sistemas geram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alertas baseados apenas em limiares rígidos,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profissionais podem enfrentar fadiga de alarmes,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redução da atenção seletiva e aumento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intervenções desnecessárias. O paradoxo é claro: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mais vigilância pode produzir menos segurança se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 não for priorizada.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gestão avançada de alertas deve combinar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persistência temporal, magnitude do desvio, qualidade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 sinal, perfil de risco, sintomas relatados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histórico do paciente. Modelos de priorização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precisam ser auditáveis e avaliados quanto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sensibilidade, especificidade, carga de trabalho 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Quanto maior a frequência de medição, maior a probabilidade de detectar flutuações fisiológicas sem relevância clínica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Quando sistemas geram alertas baseados apenas em limiares rígidos, profissionais podem enfrentar fadiga de alarmes, redução…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O paradoxo é claro: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mais vigilância pode produzir menos segurança se a informação não for priorizada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Parâmetros fisiológicos funcionam como indicadores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intermediários, não como sinônimos de melhoria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clínica. Reduzir uma média de pressão arterial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ampliar o tempo em faixa glicêmica pode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desejável, mas a avaliação de intervenções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digitais deve incluir hospitalizações,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funcionalidade, sintomas, qualidade de vida,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sobrecarga do tratamento, experiência do paciente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equidade de acesso.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Esse ponto é metodologicamente crucial. Estudos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centrados em adesão ao aplicativo ou número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medições podem superestimar sucesso tecnológico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enquanto ignoram abandono, ansiedade induzida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ou transferência de trabalho ao paciente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à família. A escolha de desfechos deve refletir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Parâmetros fisiológicos funcionam como indicadores intermediários, não como sinônimos…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Reduzir uma média de pressão arterial ou ampliar 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Esse ponto é metodologicamente crucial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Estudos centrados em adesão ao aplicativo ou número de…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Smartphones e tablets ampliam a mobilidade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informacional da equipe de enfermagem. À beira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leito, podem apoiar identificação segura, checagem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medicamentosa, consulta a protocolos, documentação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 tempo oportuno, comunicação interprofissional,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teleorientação e educação em saúde. A proximidade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evento assistencial e registro pode reduzir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lacunas de memória e melhorar continuidade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 outro lado, mobilidade também introduz riscos: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interrupções frequentes, dispersão de atenção,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de canais não autorizados, exposição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 em telas visíveis e sobreposição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comunicação pessoal e profissional.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implementação exige políticas institucionais,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Smartphones e tablets ampliam a mobilidade informacional…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À beira do leito, podem apoiar identificação…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proximidade entre evento assistencial e registro…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Por outro lado, mobilidade também introduz riscos: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“O monitoramento remoto redefine o paciente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apenas como destinatário de dados, mas como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participante ativo na produção, interpretação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da informação sobre sua própria saúde.”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Essa participação pode fortalecer autonomia,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reconhecimento precoce de sintomas e negociação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metas terapêuticas. Entretanto, não se deve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romantizar o autocuidado digital. Medir, carregar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dispositivos, sincronizar aplicativos, responder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questionários e interpretar notificações demandam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tempo, energia, acesso tecnológico e letramento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saúde. Para algumas pessoas, essas tarefas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representam empoderamento; para outras, podem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significar sobrecarga. O cuidado centrado na pessoa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requer pactuar o que será monitorado, com que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/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não se deve romantizar o autocuidado digital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Medir, carregar dispositivos, sincronizar aplicativos, responder questionários e interpretar…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Para algumas pessoas, essas tarefas representam empoderamento;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adesão a tecnologias de monitoramento deve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entendida como resultado de compatibilidade entre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intervenção e a vida cotidiana. O abandono de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wearable pode decorrer de desconforto, estigma, custo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conectividade, baixa utilidade percebida, medo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vigilância, fadiga de notificações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incompatibilidade com rotinas de trabalho e sono.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Interpretar todo não uso como “falta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engajamento” culpabiliza o paciente e empobrece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Pesquisas qualitativas, etnográficas 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experiência do usuário ajudam a revelar essas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mediações. Na prática, a enfermagem pode negociar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metas mínimas viáveis, oferecer suporte técnico,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revisar preferências de alerta e reconhecer períodos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adesão a tecnologias de monitoramento deve…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abandono de um wearable pode decorrer…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Interpretar todo não uso como “falta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Pesquisas qualitativas, etnográficas e de experiência do…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integração de dados para acompanhamento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 exige reunir informações de diferentes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origens sem apagar seu contexto de produção.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wearables, prontuário eletrônico, exames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laboratoriais, teleconsultas, avaliações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 e relatos do paciente possuem frequências,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escalas, qualidades e significados distintos. Integrar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significa apenas consolidar em um painel.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plataforma clinicamente útil deve preservar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proveniência, data e hora, dispositivo utilizado,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unidade de medida, qualidade do sinal e status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validação. Também precisa apresentar sínteses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compreensíveis: tendências, exceções relevantes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correlações com eventos clínicos. Painéis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exibem tudo indiscriminadamente podem intensificar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integração de dados para acompanhamento do paciente exige…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de wearables, prontuário eletrônico, exames laboratoriais, teleconsultas, avaliações…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Integrar não significa apenas consolidar em um painel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plataforma clinicamente útil deve preservar proveniência, data e…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Dados gerados por dispositivos inteligentes podem revelar rotinas, localização,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padrões de sono, atividade física, sintomas, adesão terapêutica e vulnerabilidades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sociais. Por isso, a proteção não se limita à criptografia. A governança deve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definir finalidade de uso, base legal, minimização de dados, perfis de acesso,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retenção, auditoria, compartilhamento com terceiros e procedimentos diante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incidentes.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No contexto brasileiro, a LGPD reforça princípios como necessidade, transparência,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segurança e responsabilização. O consentimento, quando aplicável, não pode ser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tratado como mera formalidade: deve ser compreensível, revogável e compatível com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assimetrias de poder. A pergunta ética central é: quem se beneficia da coleta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contínua e quem suporta seus riscos? Legitimidade depende de resposta institucional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clara a essa questão.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monitoramento remoto pode ampliar liberdade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permitir que pessoas permaneçam em casa com suporte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clínico. Simultaneamente, pode converter o domicílio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 espaço de vigilância permanente, especialmente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a recusa ao dispositivo é interpretada como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irresponsabilidade ou falta de cooperação.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autonomia não está garantida pela simples presença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um aplicativo; ela depende de possibilidade real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escolha, compreensão e recusa sem punição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justiça exige considerar desigualdades de acesso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internet, energia elétrica, dispositivos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compatíveis, privacidade doméstica e habilidades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digitais. Intervenções que funcionam para usuários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conectados e escolarizados podem ampliar exclusões em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monitoramento remoto pode ampliar liberdade ao permitir que…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Simultaneamente, pode converter o domicílio em espaço de vigilância…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autonomia não está garantida pela simples presença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depende de possibilidade real de escolha, compreensão e…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Modelos preditivos podem identificar padrões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associados a risco de deterioração, reinternação,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quedas ou baixa adesão. Sua contribuição potencial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está em priorizar atenção e organizar recursos,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em substituir julgamento clínico. Um algoritmo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estima probabilidades a partir de dados históricos;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 não determina causalidade, nem compreende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integralmente valores, preferências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circunstâncias singulares.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avaliação rigorosa requer examinar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discriminação, calibração, validação externa,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estabilidade temporal e impacto sobre subgrupos.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 com bom desempenho médio pode falhar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justamente em populações sub-representadas. Além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disso, alertas preditivos modificam o comportamento da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Modelos preditivos podem identificar padrões associados a risco de deterioração, reinternação, quedas ou baixa adesão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Sua contribuição potencial está em priorizar atenção e organizar recursos, não em substituir julgamento clínico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Um algoritmo estima probabilidades a partir de dados históricos;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ele não determina causalidade, nem compreende integralmente valores, preferências ou circunstâncias singulares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“Um dado fisiológico torna-se clinicamente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relevante apenas quando é situado em uma trajetória,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interpretado por uma equipe competente e convertido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decisão proporcional ao risco.”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 inteligentes ampliam a capacidade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captar sinais fora do ambiente hospitalar, reduzindo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intervalos entre eventos clínicos e sua observação.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Contudo, a disponibilidade contínua de dados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equivale à produção automática de conhecimento.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contexto, validação analítica, critérios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acionamento e responsabilização profissional,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monitoramento pode produzir ruído, alarmes excessivos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medicalização indevida da vida cotidiana. Para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enfermagem, a questão decisiva é organizar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 longitudinal que transforme observações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/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Contudo, a disponibilidade contínua de dados não equivale à…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Sem contexto, validação analítica, critérios de acionamento e responsabilização…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Para a enfermagem, a questão decisiva é organizar um…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pesquisa sobre dispositivos inteligentes precisa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articular métodos conforme a pergunta investigativa.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Estudos de acurácia avaliam desempenho da medição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frente a um padrão de referência. Estudos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observacionais exploram associações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trajetórias digitais e desfechos. Ensaios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pragmáticos examinam efetividade em condições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assistenciais reais. Métodos qualitativos investigam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experiência, trabalho invisível, aceitabilidade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efeitos não previstos.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 intervenções complexas, desenhos híbridos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efetividade-implementação são particularmente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úteis, pois analisam simultaneamente resultados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clínicos e condições de adoção. A unidade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 também merece atenção: indivíduo,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pesquisa sobre dispositivos inteligentes precisa articular métodos conforme…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Estudos de acurácia avaliam desempenho da medição frente 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Estudos observacionais exploram associações entre trajetórias digitais e desfechos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Ensaios pragmáticos examinam efetividade em condições assistenciais reais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 monitoramento remoto, ausência de dados pode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significar bateria descarregada, falha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conectividade, erro de sincronização, internação,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piora clínica, baixa alfabetização digital, recusa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deliberada ou mudança de rotina. Tratar todas essas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situações como simples valores faltantes e aplicar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imputação automática pode distorcer resultados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invisibilizar barreiras relevantes.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análise avançada deve investigar o mecanismo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ausência: dados faltantes completamente ao acaso,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acaso condicionados a variáveis observadas ou não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acaso. Mais importante, precisa integrar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interpretação clínica e sociotécnica. Um período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dados pode ser um marcador de vulnerabilidade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falha do serviço de suporte. Documentar eventos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Em monitoramento remoto, ausência de dados pode…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Tratar todas essas situações como simples valores…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análise avançada deve investigar o mecanismo…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faltantes completamente ao acaso, ao acaso…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incorporação de dispositivos inteligentes depende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mais do que evidência de eficácia. É preciso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avaliar aceitabilidade, adoção, adequação,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viabilidade, fidelidade, penetração, custo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sustentabilidade. Uma solução pode demonstrar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benefício em estudo controlado e fracassar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incorporada a serviços com equipes reduzidas,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infraestrutura precária ou prontuários pouco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interoperáveis.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enfermagem ocupa posição estratégica nessa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avaliação porque vivencia a interface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tecnologia, paciente e processo de trabalho. Mapear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fluxos reais permite identificar tarefas adicionais,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pontos de interrupção, ambiguidades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 e necessidades de capacitação.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incorporação de dispositivos inteligentes depende de mais do…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É preciso avaliar aceitabilidade, adoção, adequação, viabilidade, fidelidade, penetração,…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solução pode demonstrar benefício em estudo controlado 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enfermagem ocupa posição estratégica nessa avaliação porque vivencia…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Considere uma pessoa com insuficiência cardíaca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acompanhada por balança conectada, aferidor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pressão arterial, registro diário de sintomas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contato de enfermagem. O valor clínico não está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cada medida isolada, mas na combinação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tendência de peso, dispneia, edema, adesão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medicamentosa, ingestão hídrica e histórico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descompensações.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protocolo seguro pode estabelecer que alterações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persistentes desencadeiem revisão dos dados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enfermagem, contato com o paciente para avaliação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estruturada e escalonamento ao médico quando houver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critérios definidos. O caso evidencia desafios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centrais: distinguir erro de medição de mudança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fisiológica, evitar alarmes por variações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Considere uma pessoa com insuficiência cardíaca acompanhada…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valor clínico não está em cada…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protocolo seguro pode estabelecer que alterações…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caso evidencia desafios centrais: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agenda robusta para Enfermagem e Saúde Digital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deve ultrapassar perguntas centradas na aceitação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aplicativos. Prioridades incluem: validação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 em populações brasileiras diversas;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efeitos do monitoramento sobre carga de trabalho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segurança; equidade algorítmica; modelos de cuidado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híbrido; governança de dados em redes públicas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privadas; custo de implementação; e participação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pacientes no codesign de tecnologias.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Também são relevantes estudos sobre transformação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 conhecimento profissional. Como enfermeiros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desenvolvem competência para interpretar séries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temporais? Quais dados devem gerar autonomia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decisória e quais exigem supervisão? Como preservar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vínculo terapêutico quando parte da avaliação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agenda robusta para Enfermagem e Saúde Digital deve…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Prioridades incluem: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validação de dispositivos em populações brasileiras diversas;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efeitos do monitoramento sobre carga de trabalho e segurança;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Dispositivos inteligentes ampliam a observabilidade do corpo e do cotidiano, mas seu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potencial depende de uma infraestrutura clínica, ética e organizacional capaz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transformar dados em cuidado responsivo.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qualidade do monitoramento remoto não se mede pelo número de sensores conectados.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Ela se revela na validade das medições, na integração contextualizada dos dados, na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redução de iniquidades, na segurança da informação, na sustentabilidade do trabalho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 na capacidade de responder às necessidades singulares de cada pessoa.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Para a enfermagem, o horizonte é construir tecnologias que não apenas acompanhem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pacientes à distância, mas aproximem decisões, vínculos e intervenções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significativas.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monitoramento remoto é um sistema sociotécnico,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um conjunto isolado de sensores. Sua arquitetura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articula cinco camadas interdependentes: captura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sinais pelo dispositivo; transmissão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conectividade local e redes móveis; armazenamento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processamento em plataformas; visualização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prontuários ou painéis; e resposta clínica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coordenada.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falha em qualquer camada compromete o cuidado.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sensor preciso pode gerar decisões inadequadas se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transmissão for intermitente, se os dados chegarem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identificação confiável ou se não houver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 para triagem. A análise avançada deve,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portanto, incluir desempenho técnico, fluxos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trabalho, letramento digital, governança de dados 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O monitoramento remoto é um sistema sociotécnico, e não um conjunto isolado de sensores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Sua arquitetura articula cinco camadas interdependentes: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captura de sinais pelo dispositivo;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transmissão por conectividade local e redes móveis;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Wearables de consumo e dispositivos médicos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vestíveis podem parecer semelhantes, mas diferem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quanto à finalidade, ao nível de evidência,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rastreabilidade e à regulação. Relógios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inteligentes frequentemente oferecem métricas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atividade, sono e frequência cardíaca úteis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engajamento e rastreamento exploratório. Já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 destinados ao uso clínico devem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demonstrar desempenho para uma indicação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específica, em população e condições de uso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passagem de uma métrica de bem-estar para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variável clínica exige cautela. Uma leitura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frequência cardíaca pode apoiar a percepção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sintomas, mas não substitui avaliação de ritmo,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Wearables de consumo e dispositivos médicos vestíveis podem parecer…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Relógios inteligentes frequentemente oferecem métricas de atividade, sono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Já dispositivos destinados ao uso clínico devem demonstrar desempenho…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passagem de uma métrica de bem-estar para uma…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Sensores biomédicos transformam fenômenos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fisiológicos em sinais digitais por meio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princípios ópticos, elétricos, mecânicos,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químicos ou térmicos. A fotopletismografia estima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variações do volume sanguíneo periférico;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acelerômetros captam movimento e postura; eletrodos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registram atividade elétrica; sensores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eletroquímicos detectam analitos em fluidos; sensores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pressão podem inferir padrões respiratórios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hemodinâmicos.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variável exibida ao usuário, porém, quase sempre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 de uma cadeia inferencial. “Estresse”,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“qualidade do sono” ou “recuperação” 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frequentemente índices proprietários derivados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múltiplos sinais e modelos algorítmicos. Em nível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Sensores biomédicos transformam fenômenos fisiológicos em sinais…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fotopletismografia estima variações do volume sanguíneo…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acelerômetros captam movimento e postura;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eletrodos registram atividade elétrica;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avaliação de um sensor deve separar dimensões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são frequentemente confundidas. A validade analítica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examina se o dispositivo mede adequadamente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parâmetro pretendido em comparação a um método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referência. A validade clínica verifica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associação entre a medida e um estado, evento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desfecho relevante. A utilidade clínica pergunta se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da informação melhora decisões, resultados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experiências de 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Também importam repetibilidade, reprodutibilidade,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robustez ao movimento, estabilidade temporal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desempenho em condições reais. Um dispositivo pode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apresentar boa concordância em laboratório e falhar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domicílio devido à sudorese, baixa perfusão,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pigmentação cutânea, posicionamento inadequado ou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avaliação de um sensor deve separar dimensões que…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validade analítica examina se o dispositivo mede adequadamente…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validade clínica verifica a associação entre a medida…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utilidade clínica pergunta se o uso da informação…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sinal biomédico é produzido na interação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corpo, dispositivo e ambiente. Movimento, temperatura,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hidratação, presença de pelos, edema, perfusão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periférica, tatuagens, cosméticos e posicionamento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 sensor podem alterar a qualidade da leitura. Além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disso, tecnologias treinadas em bases de dados pouco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diversas podem apresentar desempenho desigual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grupos raciais, faixas etárias, condições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dermatológicas ou pessoas com deficiência.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Esse problema não é exclusivamente técnico: é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questão de justiça diagnóstica. Se o dispositivo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erra mais em determinadas populações, a expansão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monitoramento pode reproduzir iniquidades sob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aparência de neutralidade algorítmica. A enfermagem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deve incorporar rotinas de verificação da qualidade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sinal biomédico é produzido na interação…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Movimento, temperatura, hidratação, presença de pelos, edema,…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Além disso, tecnologias treinadas em bases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Esse problema não é exclusivamente técnico: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Internet das Coisas em Saúde conecta objetos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capazes de captar, transmitir, receber ou processar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 relevantes para o cuidado. Inclui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balanças conectadas, oxímetros, medidores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glicemia, monitores de pressão arterial, sensores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ambientais, bombas de infusão, dispensadores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medicamentos e dispositivos implantáveis.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valor da conectividade não reside no envio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automático de dados, mas na possibilidade de compor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séries temporais e detectar mudanças antes que 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convertam em agravamentos clínicos. Em insuficiência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cardíaca, por exemplo, tendências de peso, sintomas,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adesão terapêutica e parâmetros vitais podem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contribuir para identificar descompensação. Todavia,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associações isoladas são insuficientes: é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Internet das Coisas em Saúde conecta objetos capazes…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Inclui balanças conectadas, oxímetros, medidores de glicemia, monitores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valor da conectividade não reside no envio automático…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Em insuficiência cardíaca, por exemplo, tendências de peso, sintomas,…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Uma arquitetura madura de IoT em Saúde não deve depender de ilhas proprietárias.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fluxo ideal parte da coleta no dispositivo, passa por autenticação, transmissão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segura, normalização semântica, integração com sistemas clínicos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disponibilização contextualizada para profissionais e pacientes. Padrões como HL7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FHIR favorecem troca estruturada de recursos clínicos; terminologias como SNOMED CT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LOINC contribuem para consistência semântica.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Entretanto, interoperabilidade técnica não garante interoperabilidade organizacional.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Sistemas podem “conversar” sem que equipes compartilhem responsabilidades,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vocabulários de risco ou rotinas decisórias. Projetos de pesquisa devem mapear não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apenas interfaces e APIs, mas também quem interpreta dados, onde documenta condutas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como a informação retorna ao plano terapêutico.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