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.xml" ContentType="application/vnd.openxmlformats-officedocument.presentationml.slide+xml"/>
  <Override PartName="/ppt/slides/slide80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999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10" name="Painel"/>
          <p:cNvSpPr/>
          <p:nvPr/>
        </p:nvSpPr>
        <p:spPr>
          <a:xfrm>
            <a:off x="8500000" y="0"/>
            <a:ext cx="3692000" cy="6858000"/>
          </a:xfrm>
          <a:prstGeom prst="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Destaque"/>
          <p:cNvSpPr/>
          <p:nvPr/>
        </p:nvSpPr>
        <p:spPr>
          <a:xfrm>
            <a:off x="9200000" y="4550000"/>
            <a:ext cx="900000" cy="90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2" name="Título"/>
          <p:cNvSpPr/>
          <p:nvPr/>
        </p:nvSpPr>
        <p:spPr>
          <a:xfrm>
            <a:off x="650000" y="900000"/>
            <a:ext cx="6900000" cy="1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30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50000" y="2450000"/>
            <a:ext cx="6700000" cy="3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Mestrado em Enfermagem em Vigilância Sanitária e Saúde Pública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Módulo 6 — Biossegurança e Controle de Infecções</a:t>
            </a:r>
          </a:p>
          <a:p>
            <a:endParaRPr lang="pt-BR" sz="1500"/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Biossegurança é uma arquitetura de decisões que antecipa perigos, reduz exposições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e protege trabalhadores, pacientes, comunidade e ambiente. Em nível doutoral, seu foco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ultrapassa o equipamento: integra ciência do risco, governança institucional,</a:t>
            </a:r>
          </a:p>
          <a:p>
            <a:pPr marL="0" indent="0">
              <a:spcAft>
                <a:spcPts val="500"/>
              </a:spcAft>
            </a:pPr>
            <a:r>
              <a:rPr lang="pt-BR" sz="1500">
                <a:solidFill>
                  <a:srgbClr val="24364B"/>
                </a:solidFill>
              </a:rPr>
              <a:t>vigilância epidemiológica e ética do cuidado.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Perigo é a capacidade intrínseca de causar dano;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risco expressa a probabilidade e a gravidade desse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dano nas condições reais de trabalho.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• Biológicos: microrganismos, material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perfurocortante e aerossóis.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• Químicos: fármacos antineoplásicos, saneantes,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gases e reagentes.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• Físicos: radiação, ruído, calor, eletricidade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 ergonomia inadequada.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avaliação deve considerar fonte, via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exposição, tempo, suscetibilidade e controles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existentes. A prioridade é eliminar ou substituir 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perigo antes de depender exclusivamente do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comportamento individual ou do EPI.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Perigo é a capacidade intrínseca de causar dano;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risco expressa a probabilidade e a gravidade desse dano…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Biológicos: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microrganismos, material perfurocortante e aerossóis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prevenção das infecções relacionadas à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assistência à saúde exige um sistema contínuo,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não uma ação isolada.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Vigilância identifica eventos e padrões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assistenciais. A análise transforma dados 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hipóteses sobre processos vulneráveis.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Intervenções combinam práticas baseadas em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evidências, disponibilidade de insumos, treinamento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situado e revisão de fluxos. A devolutiva às equipes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fecha o ciclo, permitindo avaliar adesão, resultados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clínicos e efeitos não intencionais.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Bundles são mais efetivos quando adaptados ao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contexto, auditáveis e acompanhados por liderança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clínica capaz de sustentar mudanças.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1" name="Aspas"/>
          <p:cNvSpPr/>
          <p:nvPr/>
        </p:nvSpPr>
        <p:spPr>
          <a:xfrm>
            <a:off x="6000000" y="1150000"/>
            <a:ext cx="6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4600" b="1">
                <a:solidFill>
                  <a:srgbClr val="C5A365"/>
                </a:solidFill>
              </a:rPr>
              <a:t>“</a:t>
            </a:r>
          </a:p>
        </p:txBody>
      </p:sp>
      <p:sp>
        <p:nvSpPr>
          <p:cNvPr id="12" name="Item"/>
          <p:cNvSpPr/>
          <p:nvPr/>
        </p:nvSpPr>
        <p:spPr>
          <a:xfrm>
            <a:off x="6100000" y="17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 b="1">
                <a:solidFill>
                  <a:srgbClr val="FFFFFF"/>
                </a:solidFill>
              </a:rPr>
              <a:t>A prevenção das infecções relacionadas à assistência à saúde exige um sistema contínuo, não uma ação…</a:t>
            </a:r>
          </a:p>
        </p:txBody>
      </p:sp>
      <p:sp>
        <p:nvSpPr>
          <p:cNvPr id="13" name="Item"/>
          <p:cNvSpPr/>
          <p:nvPr/>
        </p:nvSpPr>
        <p:spPr>
          <a:xfrm>
            <a:off x="6100000" y="26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Vigilância identifica eventos e padrões assistenciais</a:t>
            </a:r>
          </a:p>
        </p:txBody>
      </p:sp>
      <p:sp>
        <p:nvSpPr>
          <p:cNvPr id="14" name="Item"/>
          <p:cNvSpPr/>
          <p:nvPr/>
        </p:nvSpPr>
        <p:spPr>
          <a:xfrm>
            <a:off x="6100000" y="35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A análise transforma dados em hipóteses sobre processos vulneráveis</a:t>
            </a:r>
          </a:p>
        </p:txBody>
      </p:sp>
      <p:sp>
        <p:nvSpPr>
          <p:cNvPr id="15" name="Item"/>
          <p:cNvSpPr/>
          <p:nvPr/>
        </p:nvSpPr>
        <p:spPr>
          <a:xfrm>
            <a:off x="6100000" y="4450000"/>
            <a:ext cx="4500000" cy="8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500">
                <a:solidFill>
                  <a:srgbClr val="FFFFFF"/>
                </a:solidFill>
              </a:rPr>
              <a:t>Intervenções combinam práticas baseadas em evidências, disponibilidade de insumos, treinamento situado e revisão de fluxos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 precauções padrão aplicam-se a toda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assistência: higiene das mãos, avaliação de risco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 exposição a fluidos, etiqueta respiratória,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práticas seguras com perfurocortantes e limpeza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ambiental.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Quando há suspeita ou confirmação de transmissão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por contato, gotículas ou aerossóis, acrescentam-se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medidas específicas: quarto adequado, sinalização,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restrição de circulação e proteção respiratória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compatível com o procedimento.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 escolha do EPI depende da tarefa e da via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transmissão. Paramentar e desparamentar corretamente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é tão crítico quanto utilizar o equipamento.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As precauções padrão aplicam-se a toda assistência: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higiene das mãos, avaliação de risco de exposição a…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Quando há suspeita ou confirmação de transmissão por contato,…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quarto adequado, sinalização, restrição de circulação e proteção respiratória…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Título"/>
          <p:cNvSpPr/>
          <p:nvPr/>
        </p:nvSpPr>
        <p:spPr>
          <a:xfrm>
            <a:off x="600000" y="450000"/>
            <a:ext cx="4700000" cy="9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2500" b="1">
                <a:solidFill>
                  <a:srgbClr val="123A6F"/>
                </a:solidFill>
              </a:rPr>
              <a:t/>
            </a:r>
          </a:p>
        </p:txBody>
      </p:sp>
      <p:sp>
        <p:nvSpPr>
          <p:cNvPr id="3" name="Conteúdo"/>
          <p:cNvSpPr/>
          <p:nvPr/>
        </p:nvSpPr>
        <p:spPr>
          <a:xfrm>
            <a:off x="600000" y="1550000"/>
            <a:ext cx="4550000" cy="430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GERAÇÃO → SEGREGAÇÃO NO PONTO DE ORIGEM →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ACONDICIONAMENTO → COLETA E ARMAZENAMENTO →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TRATAMENTO → DESTINAÇÃO FINAL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O gerenciamento de resíduos dos serviços de saúde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deve ser orientado pelo Plano de Gerenciamento de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Resíduos de Serviços de Saúde e pela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classificação regulatória: grupos A, B, C, D e E.</a:t>
            </a:r>
          </a:p>
          <a:p>
            <a:endParaRPr lang="pt-BR" sz="1200"/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Segregar corretamente no momento da geração reduz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risco ocupacional, evita mistura de resíduos comuns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com materiais perigosos e qualifica o tratamento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posterior. A RDC Anvisa nº 222/2018 estabelece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responsabilidades desde a fonte geradora até a</a:t>
            </a:r>
          </a:p>
          <a:p>
            <a:pPr marL="0" indent="0">
              <a:spcAft>
                <a:spcPts val="500"/>
              </a:spcAft>
            </a:pPr>
            <a:r>
              <a:rPr lang="pt-BR" sz="1200">
                <a:solidFill>
                  <a:srgbClr val="24364B"/>
                </a:solidFill>
              </a:rPr>
              <a:t>destinação ambientalmente adequada.</a:t>
            </a:r>
          </a:p>
        </p:txBody>
      </p:sp>
      <p:sp>
        <p:nvSpPr>
          <p:cNvPr id="10" name="Painel"/>
          <p:cNvSpPr/>
          <p:nvPr/>
        </p:nvSpPr>
        <p:spPr>
          <a:xfrm>
            <a:off x="5550000" y="800000"/>
            <a:ext cx="5900000" cy="5200000"/>
          </a:xfrm>
          <a:prstGeom prst="roundRect">
            <a:avLst/>
          </a:prstGeom>
          <a:solidFill>
            <a:srgbClr val="EEF3F8"/>
          </a:solidFill>
          <a:ln>
            <a:noFill/>
          </a:ln>
        </p:spPr>
      </p:sp>
      <p:sp>
        <p:nvSpPr>
          <p:cNvPr id="11" name="Marcador"/>
          <p:cNvSpPr/>
          <p:nvPr/>
        </p:nvSpPr>
        <p:spPr>
          <a:xfrm>
            <a:off x="6000000" y="1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2" name="Item"/>
          <p:cNvSpPr/>
          <p:nvPr/>
        </p:nvSpPr>
        <p:spPr>
          <a:xfrm>
            <a:off x="6700000" y="1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GERAÇÃO → SEGREGAÇÃO NO PONTO DE ORIGEM…</a:t>
            </a:r>
          </a:p>
        </p:txBody>
      </p:sp>
      <p:sp>
        <p:nvSpPr>
          <p:cNvPr id="13" name="Marcador"/>
          <p:cNvSpPr/>
          <p:nvPr/>
        </p:nvSpPr>
        <p:spPr>
          <a:xfrm>
            <a:off x="6000000" y="2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4" name="Item"/>
          <p:cNvSpPr/>
          <p:nvPr/>
        </p:nvSpPr>
        <p:spPr>
          <a:xfrm>
            <a:off x="6700000" y="2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grupos A, B, C, D e E</a:t>
            </a:r>
          </a:p>
        </p:txBody>
      </p:sp>
      <p:sp>
        <p:nvSpPr>
          <p:cNvPr id="15" name="Marcador"/>
          <p:cNvSpPr/>
          <p:nvPr/>
        </p:nvSpPr>
        <p:spPr>
          <a:xfrm>
            <a:off x="6000000" y="3250000"/>
            <a:ext cx="470000" cy="470000"/>
          </a:xfrm>
          <a:prstGeom prst="roundRect">
            <a:avLst/>
          </a:prstGeom>
          <a:solidFill>
            <a:srgbClr val="123A6F"/>
          </a:solidFill>
          <a:ln>
            <a:noFill/>
          </a:ln>
        </p:spPr>
      </p:sp>
      <p:sp>
        <p:nvSpPr>
          <p:cNvPr id="16" name="Item"/>
          <p:cNvSpPr/>
          <p:nvPr/>
        </p:nvSpPr>
        <p:spPr>
          <a:xfrm>
            <a:off x="6700000" y="3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Segregar corretamente no momento da geração reduz…</a:t>
            </a:r>
          </a:p>
        </p:txBody>
      </p:sp>
      <p:sp>
        <p:nvSpPr>
          <p:cNvPr id="17" name="Marcador"/>
          <p:cNvSpPr/>
          <p:nvPr/>
        </p:nvSpPr>
        <p:spPr>
          <a:xfrm>
            <a:off x="6000000" y="4250000"/>
            <a:ext cx="470000" cy="470000"/>
          </a:xfrm>
          <a:prstGeom prst="roundRect">
            <a:avLst/>
          </a:prstGeom>
          <a:solidFill>
            <a:srgbClr val="C5A365"/>
          </a:solidFill>
          <a:ln>
            <a:noFill/>
          </a:ln>
        </p:spPr>
      </p:sp>
      <p:sp>
        <p:nvSpPr>
          <p:cNvPr id="18" name="Item"/>
          <p:cNvSpPr/>
          <p:nvPr/>
        </p:nvSpPr>
        <p:spPr>
          <a:xfrm>
            <a:off x="6700000" y="4230000"/>
            <a:ext cx="4100000" cy="650000"/>
          </a:xfrm>
          <a:prstGeom prst="rect">
            <a:avLst/>
          </a:prstGeom>
          <a:noFill/>
          <a:ln>
            <a:noFill/>
          </a:ln>
        </p:spPr>
        <p:txBody>
          <a:bodyPr wrap="square" anchor="t"/>
          <a:lstStyle/>
          <a:p>
            <a:pPr algn="l"/>
            <a:r>
              <a:rPr lang="pt-BR" sz="1200">
                <a:solidFill>
                  <a:srgbClr val="334155"/>
                </a:solidFill>
              </a:rPr>
              <a:t>A RDC Anvisa nº 222/2018 estabelece responsabilidades…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7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8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