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gai-image1.jpe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gai-image12.jpe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gai-image14.jpe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gai-image17.jpe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gai-image20.jpeg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gai-image22.jpeg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gai-image25.jpe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gai-image4.jpe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gai-image6.jpe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gai-image9.jpe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Imagem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Overlay"/>
          <p:cNvSpPr/>
          <p:nvPr/>
        </p:nvSpPr>
        <p:spPr>
          <a:xfrm>
            <a:off x="0" y="0"/>
            <a:ext cx="7200000" cy="6858000"/>
          </a:xfrm>
          <a:prstGeom prst="rect">
            <a:avLst/>
          </a:prstGeom>
          <a:solidFill>
            <a:srgbClr val="10243A"/>
          </a:solidFill>
          <a:ln>
            <a:noFill/>
          </a:ln>
        </p:spPr>
      </p:sp>
      <p:sp>
        <p:nvSpPr>
          <p:cNvPr id="6" name="Título"/>
          <p:cNvSpPr/>
          <p:nvPr/>
        </p:nvSpPr>
        <p:spPr>
          <a:xfrm>
            <a:off x="650000" y="800000"/>
            <a:ext cx="5500000" cy="12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700" b="1">
                <a:solidFill>
                  <a:srgbClr val="FFFFF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50000" y="2200000"/>
            <a:ext cx="5200000" cy="35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Mestrado em Enfermagem e Saúde Digital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Módulo 5 — Inteligência Artificial Aplicada à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Enfermagem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Da automação de dados à decisão clínica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supervisionada.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A inteligência artificial amplia a capacidade da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enfermagem de organizar informações, reconhecer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padrões e priorizar necessidades assistenciais. Ao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integrar dados de prontuários eletrônicos, sinais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vitais, escalas de avaliação e registros de cuidado,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sistemas inteligentes podem apoiar a identificação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precoce de riscos, a estratificação de pacientes e o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planejamento de intervenções.</a:t>
            </a:r>
          </a:p>
          <a:p>
            <a:endParaRPr lang="pt-BR" sz="15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Predição responde: “qual paciente apresenta maior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probabilidade de determinado desfecho?”. Ela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organiza atenção e pode priorizar vigilância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clínica.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Prescrição responde: “qual ação deve ser tomada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para produzir o melhor resultado?”. Essa pergunta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exige evidência causal, avaliação de benefícios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danos, preferências do paciente e julgamento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profissional.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Confundir risco previsto com conduta indicada é um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erro frequente na adoção de sistemas inteligentes.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---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Predição responde: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/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Ela organiza atenção e pode priorizar vigilância…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Prescrição responde: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Aplicações relevantes incluem identificação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precoce de deterioração, estratificação de risco,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vigilância de eventos adversos, priorização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visitas, apoio à conciliação medicamentosa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análise de documentação clínica.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 melhor caso de uso não é aquele que apenas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demonstra sofisticação tecnológica. É aquele que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resolve uma necessidade assistencial concreta, reduz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fricções do trabalho e melhora a capacidade da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equipe de oferecer cuidado seguro, oportuno e centrado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na pessoa.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---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Aplicações relevantes incluem identificação precoce de deterioração, estratificação de…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O melhor caso de uso não é aquele que…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É aquele que resolve uma necessidade assistencial concreta, reduz…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5150000" y="500000"/>
            <a:ext cx="6200000" cy="9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6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5150000" y="1600000"/>
            <a:ext cx="620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Desempenho discriminativo: o sistema diferencia adequadamente pessoas com e sem o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desfecho?</a:t>
            </a:r>
          </a:p>
          <a:p>
            <a:endParaRPr lang="pt-BR" sz="1300"/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Calibração: as probabilidades estimadas correspondem ao risco observado na população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local?</a:t>
            </a:r>
          </a:p>
          <a:p>
            <a:endParaRPr lang="pt-BR" sz="1300"/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Utilidade clínica: o alerta muda uma ação relevante e melhora um resultado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importante?</a:t>
            </a:r>
          </a:p>
          <a:p>
            <a:endParaRPr lang="pt-BR" sz="1300"/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Equidade e segurança: o desempenho permanece aceitável entre grupos sociais,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territórios, faixas etárias e perfis de vulnerabilidade?</a:t>
            </a:r>
          </a:p>
          <a:p>
            <a:endParaRPr lang="pt-BR" sz="1300"/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---</a:t>
            </a:r>
          </a:p>
        </p:txBody>
      </p:sp>
      <p:pic>
        <p:nvPicPr>
          <p:cNvPr id="4" name="Imagem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Um sistema de alerta eficaz depende de mais do que um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limiar estatístico. Ele precisa chegar à pessoa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certa, no momento em que existe possibilidade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intervenção, com informação compreensível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acionável.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Alertas excessivos favorecem fadiga de alarmes,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dessensibilização e desconfiança. Alertas tardios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ou sem protocolo associado aumentam trabalho sem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produzir benefício. O desenho deve considerar fluxo,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responsabilidade e capacidade operacional da equipe.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---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Um sistema de alerta eficaz depende de…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Ele precisa chegar à pessoa certa, no…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Alertas excessivos favorecem fadiga de alarmes, dessensibilização…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Alertas tardios ou sem protocolo associado aumentam…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500000"/>
            <a:ext cx="6200000" cy="9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6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600000"/>
            <a:ext cx="620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Sistemas de Apoio à Decisão Clínica combinam dados do paciente com conhecimento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estruturado, regras, modelos estatísticos ou IA para oferecer recomendações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contextualizadas.</a:t>
            </a:r>
          </a:p>
          <a:p>
            <a:endParaRPr lang="pt-BR" sz="1300"/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Na Enfermagem, podem apoiar avaliação de risco, escolhas de escalas, prevenção de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eventos, monitoramento de metas e padronização de condutas baseadas em evidências. O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sistema não assume responsabilidade profissional: ele torna explícitas informações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que precisam ser avaliadas no encontro clínico.</a:t>
            </a:r>
          </a:p>
          <a:p>
            <a:endParaRPr lang="pt-BR" sz="1300"/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---</a:t>
            </a:r>
          </a:p>
        </p:txBody>
      </p:sp>
      <p:pic>
        <p:nvPicPr>
          <p:cNvPr id="4" name="Imagem"/>
          <p:cNvPicPr/>
          <p:nvPr/>
        </p:nvPicPr>
        <p:blipFill>
          <a:blip r:embed="rId2"/>
          <a:stretch>
            <a:fillRect/>
          </a:stretch>
        </p:blipFill>
        <p:spPr>
          <a:xfrm>
            <a:off x="7600000" y="0"/>
            <a:ext cx="45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Automação executa tarefas delimitadas, como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registrar valores, calcular escores ou encaminhar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notificações. A supervisão humana permanece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necessária para exceções e falhas.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Apoio à decisão apresenta informação ou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recomendação para deliberação profissional. É 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modelo mais apropriado para grande parte das decisões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 Enfermagem.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Autonomia delega ação ao sistema. Em saúde, exige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critérios excepcionais de segurança,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rastreabilidade, governança e possibilidade real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interrupção humana.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---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Automação executa tarefas delimitadas, como registrar valores, calcular escores…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supervisão humana permanece necessária para exceções e falhas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Apoio à decisão apresenta informação ou recomendação para deliberação…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É o modelo mais apropriado para grande parte das…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Problema assistencial → definição do desfecho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dos usuários → governança e acesso aos dados →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desenvolvimento técnico → validação externa →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teste prospectivo no fluxo real → implantação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gradual → monitoramento contínuo → revisão,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atualização ou retirada.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validação não termina quando o software entra em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produção. Mudanças no perfil epidemiológico,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protocolos, equipamentos e práticas de documentação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podem alterar o comportamento do modelo ao longo 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tempo.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---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Problema assistencial → definição do desfecho e dos usuários…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validação não termina quando o software entra em…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Mudanças no perfil epidemiológico, protocolos, equipamentos e práticas de…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500000"/>
            <a:ext cx="6200000" cy="9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6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600000"/>
            <a:ext cx="620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Modelos generativos podem auxiliar na redação de rascunhos, síntese de longos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prontuários, tradução de linguagem técnica, elaboração de materiais educativos e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preparação de passagens de plantão.</a:t>
            </a:r>
          </a:p>
          <a:p>
            <a:endParaRPr lang="pt-BR" sz="1300"/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Seu uso mais seguro é como apoio de baixa autonomia: o profissional revisa, corrige e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valida cada conteúdo antes de incorporá-lo ao registro ou à comunicação com o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paciente. Informação gerada não deve ser confundida com evidência confirmada.</a:t>
            </a:r>
          </a:p>
          <a:p>
            <a:endParaRPr lang="pt-BR" sz="1300"/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---</a:t>
            </a:r>
          </a:p>
        </p:txBody>
      </p:sp>
      <p:pic>
        <p:nvPicPr>
          <p:cNvPr id="4" name="Imagem"/>
          <p:cNvPicPr/>
          <p:nvPr/>
        </p:nvPicPr>
        <p:blipFill>
          <a:blip r:embed="rId2"/>
          <a:stretch>
            <a:fillRect/>
          </a:stretch>
        </p:blipFill>
        <p:spPr>
          <a:xfrm>
            <a:off x="7600000" y="0"/>
            <a:ext cx="45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Contextualize a tarefa sem expor dados identificáveis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desnecessários.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Defina o papel do sistema: resumir, organizar,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comparar ou redigir um rascunho, e não decidir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isoladamente.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Solicite estrutura verificável: fontes, incertezas,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hipóteses alternativas e sinais de alerta.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Revise criticamente a resposta à luz do prontuário,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das diretrizes vigentes, do exame clínico e das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preferências da pessoa assistida.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---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Contextualize a tarefa sem expor dados identificáveis…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Defina o papel do sistema: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resumir, organizar, comparar ou redigir um rascunho,…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Solicite estrutura verificável: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Modelos de linguagem produzem sequências textuais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prováveis; eles não garantem compromisso intrínseco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 a verdade factual. Por isso, podem inventar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referências, doses, diagnósticos, eventos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documentados ou relações causais inexistentes.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Em cenários clínicos, fluência linguística pode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induzir confiança excessiva. Toda resposta generativa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deve ser tratada como proposta inicial, submetida à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checagem em fontes confiáveis, protocolos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institucionais e dados efetivamente disponíveis no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caso.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---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Modelos de linguagem produzem sequências textuais prováveis;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eles não garantem compromisso intrínseco com a verdade factual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Por isso, podem inventar referências, doses, diagnósticos, eventos documentados…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Em cenários clínicos, fluência linguística pode induzir confiança excessiva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Inteligência Artificial (IA) reúne métodos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capazes de reconhecer padrões, interpretar linguagem,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estimar probabilidades, recomendar ações e gerar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conteúdos. Entre suas principais abordagens estão 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aprendizagem de máquina, o processamento de linguagem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natural e a visão computacional. Contudo, um sistema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 IA não é apenas um algoritmo: ele depende da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qualidade e representatividade dos dados, da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infraestrutura tecnológica, da interface utilizada,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dos fluxos de trabalho e das regras de governança que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orientam seu uso.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Na enfermagem, a IA pode apoiar a identificação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riscos, a priorização de demandas, a documentação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clínica e o monitoramento de sinais relevantes. Seus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resultados, porém, devem ser interpretados no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Inteligência Artificial (IA) reúne métodos capazes…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Entre suas principais abordagens estão a aprendizagem…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Contudo, um sistema de IA não é…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ele depende da qualidade e representatividade dos…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500000"/>
            <a:ext cx="6200000" cy="9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6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600000"/>
            <a:ext cx="620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Riscos técnicos incluem erro de classificação, falta de calibração, degradação do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modelo e vulnerabilidades de segurança.</a:t>
            </a:r>
          </a:p>
          <a:p>
            <a:endParaRPr lang="pt-BR" sz="1300"/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Riscos éticos incluem viés algorítmico, opacidade, discriminação indireta,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violação de privacidade e redução indevida da autonomia profissional.</a:t>
            </a:r>
          </a:p>
          <a:p>
            <a:endParaRPr lang="pt-BR" sz="1300"/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Riscos organizacionais incluem dependência tecnológica, fragmentação da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comunicação e deslocamento de responsabilidades. A governança deve analisar essas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dimensões antes, durante e depois da implementação.</a:t>
            </a:r>
          </a:p>
          <a:p>
            <a:endParaRPr lang="pt-BR" sz="1300"/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---</a:t>
            </a:r>
          </a:p>
        </p:txBody>
      </p:sp>
      <p:pic>
        <p:nvPicPr>
          <p:cNvPr id="4" name="Imagem"/>
          <p:cNvPicPr/>
          <p:nvPr/>
        </p:nvPicPr>
        <p:blipFill>
          <a:blip r:embed="rId2"/>
          <a:stretch>
            <a:fillRect/>
          </a:stretch>
        </p:blipFill>
        <p:spPr>
          <a:xfrm>
            <a:off x="7600000" y="0"/>
            <a:ext cx="45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Viés não surge apenas na programação. Ele pode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estar presente na seleção da população, nas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variáveis registradas, nos desfechos escolhidos, na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forma de rotular dados e no próprio processo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assistencial que gerou o histórico utilizado.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Quando grupos recebem cuidado desigual, os dados podem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naturalizar essa desigualdade. Avaliar equidade exige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examinar desempenho por subgrupos e discutir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consequências distributivas das recomendações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emitidas pelo sistema.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---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Viés não surge apenas na programação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Ele pode estar presente na seleção da…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Quando grupos recebem cuidado desigual, os dados…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Avaliar equidade exige examinar desempenho por subgrupos…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Imagem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Overlay"/>
          <p:cNvSpPr/>
          <p:nvPr/>
        </p:nvSpPr>
        <p:spPr>
          <a:xfrm>
            <a:off x="0" y="0"/>
            <a:ext cx="7200000" cy="6858000"/>
          </a:xfrm>
          <a:prstGeom prst="rect">
            <a:avLst/>
          </a:prstGeom>
          <a:solidFill>
            <a:srgbClr val="10243A"/>
          </a:solidFill>
          <a:ln>
            <a:noFill/>
          </a:ln>
        </p:spPr>
      </p:sp>
      <p:sp>
        <p:nvSpPr>
          <p:cNvPr id="6" name="Título"/>
          <p:cNvSpPr/>
          <p:nvPr/>
        </p:nvSpPr>
        <p:spPr>
          <a:xfrm>
            <a:off x="650000" y="800000"/>
            <a:ext cx="5500000" cy="12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700" b="1">
                <a:solidFill>
                  <a:srgbClr val="FFFFF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50000" y="2200000"/>
            <a:ext cx="5200000" cy="35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Compreender: o profissional precisa saber finalidade,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escopo e limitações do sistema.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Questionar: recomendações devem ser contestáveis,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especialmente quando contradizem sinais clínicos,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experiência ou preferências do paciente.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Intervir: deve existir possibilidade prática de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ignorar, corrigir, escalar ou interromper 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recomendação.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Responder: responsabilidades precisam estar definidas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entre equipe assistencial, liderança, tecnologia da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informação, fornecedor e governança institucional.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---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governança institucional deve estabelecer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critérios para aquisição, validação, privacidade,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segurança da informação, gestão de fornecedores,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treinamento de usuários e monitoramento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incidentes.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Comitês multidisciplinares devem incluir Enfermagem,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profissionais assistenciais, pacientes ou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representantes sociais, especialistas em dados,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ética, direito e tecnologia. A diversidade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perspectivas reduz pontos cegos e aproxima a solução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das necessidades reais do cuidado.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---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governança institucional deve estabelecer critérios para aquisição, validação,…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Comitês multidisciplinares devem incluir Enfermagem, profissionais assistenciais, pacientes ou…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diversidade de perspectivas reduz pontos cegos e aproxima…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avaliação de IA em saúde pode dialogar com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orientações da Organização Mundial da Saúde sobre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ética e governança, princípios de boas práticas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aprendizado de máquina, normas de proteção de dados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 diretrizes de relato científico.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Para estudos clínicos, referências como CONSORT-AI,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SPIRIT-AI, DECIDE-AI e TRIPOD-AI ajudam a examinar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transparência, validade, implementação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segurança. A produção científica deve explicitar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dados, método, contexto e limitações.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---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avaliação de IA em saúde pode dialogar com…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Para estudos clínicos, referências como CONSORT-AI, SPIRIT-AI, DECIDE-AI e…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produção científica deve explicitar dados, método, contexto e…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Imagem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Overlay"/>
          <p:cNvSpPr/>
          <p:nvPr/>
        </p:nvSpPr>
        <p:spPr>
          <a:xfrm>
            <a:off x="0" y="0"/>
            <a:ext cx="7200000" cy="6858000"/>
          </a:xfrm>
          <a:prstGeom prst="rect">
            <a:avLst/>
          </a:prstGeom>
          <a:solidFill>
            <a:srgbClr val="10243A"/>
          </a:solidFill>
          <a:ln>
            <a:noFill/>
          </a:ln>
        </p:spPr>
      </p:sp>
      <p:sp>
        <p:nvSpPr>
          <p:cNvPr id="6" name="Título"/>
          <p:cNvSpPr/>
          <p:nvPr/>
        </p:nvSpPr>
        <p:spPr>
          <a:xfrm>
            <a:off x="650000" y="800000"/>
            <a:ext cx="5500000" cy="12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700" b="1">
                <a:solidFill>
                  <a:srgbClr val="FFFFF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50000" y="2200000"/>
            <a:ext cx="5200000" cy="35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A questão central não é se a IA consegue produzir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uma recomendação.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A questão é: esta recomendação melhora 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capacidade da equipe de compreender a pessoa,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antecipar riscos, decidir com evidências e preservar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dignidade, segurança e equidade?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Na Enfermagem, tecnologia de qualidade amplia o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cuidado humano quando permanece submetida à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competência clínica, à ética profissional e à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supervisão responsável.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**Sistemas inteligentes na enfermagem** podem ser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compreendidos como uma progressão de capacidades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analíticas e decisórias: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**1. Dados clínicos** — registros estruturados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(sinais vitais, exames, escalas) e não estruturados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(evoluções, notas e relatos).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**2. Processamento computacional** — organização,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integração e análise de grandes volumes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informação.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**3. Identificação de padrões** — reconhecimento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 tendências, associações e possíveis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alterações clínicas.</a:t>
            </a:r>
          </a:p>
          <a:p>
            <a:endParaRPr lang="pt-BR" sz="1200"/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**Sistemas inteligentes na enfermagem** podem ser compreendidos como uma…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**1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Dados clínicos** — registros estruturados (sinais vitais, exames, escalas)…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**2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Imagem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Overlay"/>
          <p:cNvSpPr/>
          <p:nvPr/>
        </p:nvSpPr>
        <p:spPr>
          <a:xfrm>
            <a:off x="0" y="0"/>
            <a:ext cx="7200000" cy="6858000"/>
          </a:xfrm>
          <a:prstGeom prst="rect">
            <a:avLst/>
          </a:prstGeom>
          <a:solidFill>
            <a:srgbClr val="10243A"/>
          </a:solidFill>
          <a:ln>
            <a:noFill/>
          </a:ln>
        </p:spPr>
      </p:sp>
      <p:sp>
        <p:nvSpPr>
          <p:cNvPr id="6" name="Título"/>
          <p:cNvSpPr/>
          <p:nvPr/>
        </p:nvSpPr>
        <p:spPr>
          <a:xfrm>
            <a:off x="650000" y="800000"/>
            <a:ext cx="5500000" cy="12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700" b="1">
                <a:solidFill>
                  <a:srgbClr val="FFFFF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50000" y="2200000"/>
            <a:ext cx="5200000" cy="35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Em contextos clínicos, um algoritmo opera dentro de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uma rede sociotécnica: prontuário eletrônico,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protocolos, fluxos de trabalho, cultura de segurança,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normas éticas e relações profissionais.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Por isso, desempenho técnico isolado não assegura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benefício assistencial. Um modelo pode ser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estatisticamente preciso e, ainda assim, produzir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alertas inoportunos, aumentar carga cognitiva ou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agravar desigualdades se for mal implementado.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---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IA preditiva analisa variáveis para estimar uma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probabilidade, como risco de deterioração clínica,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lesão por pressão ou readmissão. Seu produto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principal é uma classificação, escore ou alerta.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IA generativa produz novos conteúdos: sínteses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narrativas, rascunhos de evolução, materiais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educativos e respostas em linguagem natural. Seu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produto parece plausível, mas requer verificação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rigorosa de fatos, fontes e contexto.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---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IA preditiva analisa variáveis para estimar uma…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Seu produto principal é uma classificação, escore…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IA generativa produz novos conteúdos: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sínteses narrativas, rascunhos de evolução, materiais educativos…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5150000" y="500000"/>
            <a:ext cx="6200000" cy="9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6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5150000" y="1600000"/>
            <a:ext cx="620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Décadas de 1970–1980: sistemas especialistas codificavam regras clínicas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explícitas.</a:t>
            </a:r>
          </a:p>
          <a:p>
            <a:endParaRPr lang="pt-BR" sz="1300"/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Décadas de 1990–2010: expansão dos prontuários eletrônicos e da mineração de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dados em saúde.</a:t>
            </a:r>
          </a:p>
          <a:p>
            <a:endParaRPr lang="pt-BR" sz="1300"/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Anos 2010: aprendizado profundo amplia aplicações em imagens, sinais fisiológicos e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linguagem.</a:t>
            </a:r>
          </a:p>
          <a:p>
            <a:endParaRPr lang="pt-BR" sz="1300"/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Anos 2020: modelos fundacionais e IA generativa passam a apoiar documentação,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comunicação e acesso ao conhecimento clínico.</a:t>
            </a:r>
          </a:p>
          <a:p>
            <a:endParaRPr lang="pt-BR" sz="1300"/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---</a:t>
            </a:r>
          </a:p>
        </p:txBody>
      </p:sp>
      <p:pic>
        <p:nvPicPr>
          <p:cNvPr id="4" name="Imagem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Modelos de IA aprendem a partir de registros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anteriores. Na Enfermagem, podem utilizar sinais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vitais, escalas, evolução clínica, administração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 medicamentos, registros de dispositivos, dados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laboratoriais e anotações narrativas.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Entretanto, dados não são retratos neutros da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realidade. Eles refletem práticas de registro, acesso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desigual aos serviços, decisões históricas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lacunas documentais. Qualidade, completude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representatividade determinam os limites do modelo.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---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Modelos de IA aprendem a partir de registros anteriores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Na Enfermagem, podem utilizar sinais vitais, escalas, evolução clínica,…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Entretanto, dados não são retratos neutros da realidade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Eles refletem práticas de registro, acesso desigual aos serviços,…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Definição do problema clínico: qual decisão será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apoiada e para quem?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Curadoria dos dados: limpeza, padronização,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anonimização e definição do desfecho.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Treinamento e validação: o algoritmo aprende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relações em uma base e é testado em dados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independentes.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Implementação monitorada: o desempenho deve ser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reavaliado continuamente no ambiente real de cuidado.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---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Definição do problema clínico: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qual decisão será apoiada e para quem?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Curadoria dos dados: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limpeza, padronização, anonimização e definição do desfecho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5150000" y="500000"/>
            <a:ext cx="6200000" cy="9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6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5150000" y="1600000"/>
            <a:ext cx="620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No aprendizado supervisionado, o modelo recebe exemplos com um resultado conhecido.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Registros de pacientes podem ser associados, por exemplo, à ocorrência ou não de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delirium, queda, infecção relacionada à assistência ou transferência não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planejada.</a:t>
            </a:r>
          </a:p>
          <a:p>
            <a:endParaRPr lang="pt-BR" sz="1300"/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O algoritmo identifica combinações de características associadas ao desfecho.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Contudo, associação preditiva não significa causalidade. Um modelo pode antecipar um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evento sem explicar seus mecanismos nem indicar, automaticamente, qual intervenção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produzirá benefício.</a:t>
            </a:r>
          </a:p>
          <a:p>
            <a:endParaRPr lang="pt-BR" sz="1300"/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---</a:t>
            </a:r>
          </a:p>
        </p:txBody>
      </p:sp>
      <p:pic>
        <p:nvPicPr>
          <p:cNvPr id="4" name="Imagem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