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gai-image4.jpe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Fundamentos da telessaúde e da teleenfermagem aplicados ao acompanhamento clínico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mediado por tecnologias. Aborda decisões, comunicação terapêutica, monitoramento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remoto e desenho de serviços digitais seguros, com foco em cuidado longitudinal,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equidade, responsabilidade clínica e integração entre conectividade, dados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práticas assistenciais.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consentimento para o cuidado remoto não se reduz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marcar uma caixa em formulário. Ele envolve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compreensão sobre finalidade, limites da avaliação,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uso de dados, riscos tecnológicos, possibilidade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interrupção e alternativas presenciais.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paciente deve saber como solicitar ajuda, quando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procurar urgência e quem poderá acessar suas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informações. A linguagem precisa ser proporcional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letramento em saúde e ao letramento digital.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consentimento para o cuidado remoto não se reduz…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 envolve compreensão sobre finalidade, limites da avaliação, uso…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paciente deve saber como solicitar ajuda, quando procurar…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linguagem precisa ser proporcional ao letramento em saúde…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Lei Geral de Proteção de Dados Pessoais classifica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 de saúde como dados pessoais sensíveis.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Portanto, serviços de teleenfermagem precisam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justificar finalidades, limitar coleta, controlar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acessos e proteger armazenamento, transmissão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descarte.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Privacidade não é apenas requisito jurídico. É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condição clínica: usuários só relatam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experiências íntimas quando percebem que o ambiente,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plataforma e os profissionais são confiáveis.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A Lei Geral de Proteção de Dados Pessoais classifica dados de saúde como dados pessoais sensíveis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Portanto, serviços de teleenfermagem precisam justificar finalidades, limitar coleta, controlar acessos e proteger armazenamento, transmissão e…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Privacidade não é apenas requisito jurídico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É condição clínica: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Segurança do atendimento remoto depende de camadas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articuladas: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Dispositivo protegido → autenticação de usuários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→ plataforma institucional → conexão segura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 em prontuário → gestão de incidentes.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Gravações devem ser excepcionalmente justificadas,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autorizadas e governadas. O uso de aplicativos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pessoais, contas compartilhadas ou imagens armazenadas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sem política institucional cria vulnerabilidades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técnicas, éticas e legais que não podem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delegadas ao profissional isoladamente.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Segurança do atendimento remoto depende de camadas articuladas: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Dispositivo protegido → autenticação de usuários → plataforma institucional…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Gravações devem ser excepcionalmente justificadas, autorizadas e governadas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uso de aplicativos pessoais, contas compartilhadas ou imagens…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registro da teleconsulta deve tornar visível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raciocínio clínico e possibilitar continuidade por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outros membros da equipe. Inclui identificação,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modalidade do contato, queixa ou objetivo,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coletados, avaliação, orientações, plano,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encaminhamentos e critérios de retorno.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Também é essencial documentar limitações: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ausência de exame físico, falhas de conexão,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informações fornecidas por cuidador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impossibilidade de confirmar determinado achado.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registro da teleconsulta deve tornar visível…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Inclui identificação, modalidade do contato, queixa ou…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Também é essencial documentar limitações: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ausência de exame físico, falhas de conexão,…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 teleenfermagem, comunicar é também construir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condições para observar. O profissional orienta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câmera, iluminação, posicionamento, disponibilidade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dispositivos e presença de acompanhante quando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necessário.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comunicação eficaz alterna perguntas abertas,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escuta ativa, validação emocional, síntese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checagem de entendimento. A tela pode ampliar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participação do paciente, mas também esconder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hesitações, silencios e sinais não verbais que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exigem atenção intencional.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Na teleenfermagem, comunicar é também construir condições para observar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profissional orienta câmera, iluminação, posicionamento, disponibilidade de dispositivos…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comunicação eficaz alterna perguntas abertas, escuta ativa, validação…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tela pode ampliar participação do paciente, mas também…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Ambiente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Local reservado, iluminação frontal, ruídos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reduzidos e fundo profissional protegem privacidade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favorecem vínculo.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Linguagem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Frases curtas, ritmo pausado e menor uso de jargões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compensam atrasos, falhas de áudio e ausência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contato presencial.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Postura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Olhar para a câmera em momentos-chave, explicar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pausas de registro e verbalizar transições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demonstram atenção clínica e reduzem a sensação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atendimento impessoal.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Ambiente Local reservado, iluminação frontal, ruídos reduzidos…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Linguagem Frases curtas, ritmo pausado e menor…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Postura Olhar para a câmera em momentos-chave,…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Explicar orientação → pedir que o paciente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reconte com suas palavras → identificar lacunas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reformular → confirmar o plano.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técnica teach-back não testa inteligência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adesão; ela testa a clareza da comunicação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profissional. No ambiente remoto, é especialmente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útil para medicamentos, preparo de procedimentos,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reconhecimento de sinais de alerta e uso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equipamentos domiciliares.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Compreensão declarada não substitui demonstração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compreensão.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Explicar orientação → pedir que o paciente a reconte…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técnica teach-back não testa inteligência ou adesão;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ela testa a clareza da comunicação profissional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No ambiente remoto, é especialmente útil para medicamentos, preparo…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1. Estratificar risco e definir população-alvo.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2. Pactuar variáveis, frequência e responsabilidades.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3. Coletar dados por relato, dispositivo ou integração.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4. Interpretar tendências no contexto clínico.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5. Intervir, escalar ou reforçar autocuidado.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6. Avaliar desfechos e redesenhar o plano.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Telemonitoramento é acompanhamento longitudinal orientado por decisão. Não é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simplesmente acumular medições de pressão, glicemia, peso, sintomas ou atividade em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uma plataforma.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 ISOLADO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Uma medida de pressão arterial, uma glicemia ou um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questionário respondido fora do padrão esperado.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INFORMAÇÃO CLÍNICA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dado interpretado considerando técnica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aferição, tendência temporal, sintomas, tratamento,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contexto social e linha de base individual.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DECISÃO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Ação proporcional ao risco: orientar, repetir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medida, antecipar contato, acionar equipe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encaminhar à urgência.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qualidade do cuidado está na interpretação,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 quantidade de alertas.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DADO ISOLADO Uma medida de pressão arterial, uma glicemia…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INFORMAÇÃO CLÍNICA O dado interpretado considerando técnica de aferição,…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DECISÃO Ação proporcional ao risco: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orientar, repetir medida, antecipar contato, acionar equipe ou encaminhar…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Alertas mal calibrados produzem fadiga, banalização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sinais relevantes e sobrecarga de equipes. Cada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regra de notificação deve ter justificativa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clínica, prioridade, responsável, tempo esperado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resposta e rota de escalonamento.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governança inclui auditoria de falsos alertas,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revisão periódica de limiares e análise de eventos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adversos. Sistemas inteligentes não dispensam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supervisão humana nem accountability profissional.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Alertas mal calibrados produzem fadiga, banalização de sinais relevantes e sobrecarga de equipes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Cada regra de notificação deve ter justificativa clínica, prioridade, responsável, tempo esperado de resposta e rota…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A governança inclui auditoria de falsos alertas, revisão periódica de limiares e análise de eventos adversos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Sistemas inteligentes não dispensam supervisão humana nem accountability profissional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Telessaúde não equivale apenas à consulta por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vídeo. Trata-se de um arranjo sociotécnico que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 profissionais, usuários, dados, plataformas,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protocolos, infraestrutura e regulação para apoiar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ações de promoção, prevenção, diagnóstico,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tratamento, reabilitação e gestão.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Seu valor depende menos da tecnologia isolada e mais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 capacidade de reorganizar o cuidado sem fragmentar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vínculos, responsabilidades clínicas e continuidade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Telessaúde não equivale apenas à consulta por vídeo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Trata-se de um arranjo sociotécnico que integra profissionais, usuários,…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Seu valor depende menos da tecnologia isolada e mais…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Dispositivos domésticos variam em precisão,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calibração, usabilidade e adequação ao perfil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usuário. Uma leitura aparentemente objetiva pode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afetada por posicionamento inadequado, conectividade,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bateria, ambiente, técnica de uso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 deficiente.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equipe deve ensinar o procedimento, verificar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capacidade do paciente para realizá-lo e definir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a medida precisa ser confirmada por avaliação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presencial ou método validado.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Dispositivos domésticos variam em precisão, calibração, usabilidade e adequação…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leitura aparentemente objetiva pode ser afetada por posicionamento…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equipe deve ensinar o procedimento, verificar a capacidade…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Segmentação populacional → plano proporcional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intensidade de monitoramento → resposta clínica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reclassificação.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Pacientes com a mesma condição diagnóstica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demandam a mesma frequência de contato. Risco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clínico, vulnerabilidade social, capacidade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autocuidado, apoio familiar, acesso digital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histórico de utilização orientam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personalização.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lógica não é vigiar mais pessoas; é oferecer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cada pessoa o grau de acompanhamento necessário para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prevenir deterioração e descontinuidade.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Segmentação populacional → plano proporcional → intensidade…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Pacientes com a mesma condição diagnóstica não…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Risco clínico, vulnerabilidade social, capacidade de autocuidado,…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lógica não é vigiar mais pessoas;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Uma jornada digital bem desenhada começa antes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primeiro atendimento e continua após a última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mensagem. Ela articula cadastro, acolhimento,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avaliação, intervenções, monitoramento, retorno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programado e transição para outros pontos da rede.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Mapear a jornada revela atritos invisíveis: senha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esquecida, baixa conectividade, mensagens sem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resposta, ausência de cuidador, duplicidade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contatos e encaminhamentos sem contrarreferência.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jornada digital bem desenhada começa antes do primeiro…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Ela articula cadastro, acolhimento, avaliação, intervenções, monitoramento, retorno programado…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Mapear a jornada revela atritos invisíveis: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senha esquecida, baixa conectividade, mensagens sem resposta, ausência de…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Canal de entrada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Define quem acessa, como solicita atendimento e quais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demandas são elegíveis.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Núcleo clínico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Executa avaliação, consulta, orientação e tomada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decisão conforme competências profissionais.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Retaguarda assistencial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Garante exames, consulta presencial, urgência,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atenção domiciliar e comunicação com a rede.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Gestão operacional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Sustenta agenda, tecnologia, indicadores, incidentes,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 e melhoria contínua.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Canal de entrada Define quem acessa, como…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Núcleo clínico Executa avaliação, consulta, orientação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Retaguarda assistencial Garante exames, consulta presencial, urgência,…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Gestão operacional Sustenta agenda, tecnologia, indicadores, incidentes,…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ENFERMEIRO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 necessidades, formula diagnósticos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enfermagem, planeja intervenções, supervisiona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processos e coordena o cuidado conforme atribuições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legais.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TÉCNICO OU AUXILIAR DE ENFERMAGEM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Atua sob supervisão, dentro de competências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regulamentadas e protocolos institucionais.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EQUIPE MULTIPROFISSIONAL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Compartilha informações e decisões, preservando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escopo, autoria e responsabilidade de cada profissão.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Digitalizar fluxos não autoriza diluir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responsabilidades.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ENFERMEIRO Avalia necessidades, formula diagnósticos de enfermagem, planeja intervenções,…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TÉCNICO OU AUXILIAR DE ENFERMAGEM Atua sob supervisão, dentro…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EQUIPE MULTIPROFISSIONAL Compartilha informações e decisões, preservando escopo, autoria…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Digitalizar fluxos não autoriza diluir responsabilidades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Protocolos de teleenfermagem devem explicitar finalidade, critérios de inclusão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exclusão, roteiro de avaliação, sinais de alarme, condutas autorizadas,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documentação e encaminhamentos.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Mas protocolo não é roteiro mecânico. Ele organiza variabilidade previsível e libera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atenção para singularidades clínicas. Em nível avançado, sua qualidade é examinada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por validade científica, adaptação ao contexto, adesão da equipe, resultados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revisão diante de novos riscos.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Dispositivo ou relato do paciente → plataforma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acompanhamento → prontuário eletrônico → equipe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assistencial → ponto da rede → retorno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sistemas não conversam, profissionais duplicam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registros, usuários repetem histórias e decisões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são tomadas com informação incompleta.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 envolve padrões técnicos, mas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também semântica clínica, qualidade dos dados,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identificação confiável e acordos de governança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 instituições e setores.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Dispositivo ou relato do paciente → plataforma de acompanhamento…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Quando sistemas não conversam, profissionais duplicam registros, usuários repetem…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Interoperabilidade envolve padrões técnicos, mas também semântica clínica, qualidade…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Oferta digital universal pode aprofundar desigualdades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ignora conectividade, custo de dados,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deficiência, idioma, alfabetização, privacidade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domiciliar e disponibilidade de dispositivos.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Equidade exige modalidades híbridas, interfaces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acessíveis, apoio de navegadores ou agentes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comunitários, materiais em linguagem clara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alternativa presencial real. A pergunta ética não é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apenas “a solução funciona?”, mas “para quem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ela funciona, em quais condições e quem permanece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excluído?”.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Oferta digital universal pode aprofundar desigualdades quando ignora conectividade, custo de dados, deficiência, idioma, alfabetização, privacidade…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Equidade exige modalidades híbridas, interfaces acessíveis, apoio de navegadores ou agentes comunitários, materiais em linguagem clara…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A pergunta ética não é apenas “a solução funciona?”, mas “para quem ela funciona, em quais…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avaliação de um serviço digital deve combinar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dimensões clínicas, experienciais, operacionais 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equidade. Indicadores precisam responder a decisões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gestão, não apenas demonstrar atividade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tecnológica.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Resultados clínicos e segurança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Experiência de usuários e profissionais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Acesso e grupos excluídos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Tempo de resposta e continuidade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 dos registros e incidentes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Uso apropriado de recursos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Sem linha de base, definição operacional e contexto,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indicadores podem produzir interpretações enganosas.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avaliação de um serviço digital deve combinar dimensões…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Indicadores precisam responder a decisões de gestão, não apenas…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Resultados clínicos e segurança Experiência de usuários e profissionais…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Problema assistencial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Definir necessidade concreta e população afetada.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Cocriar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Envolver pacientes, cuidadores, enfermagem, gestores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tecnologia.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Pilotar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Testar viabilidade, segurança, aceitabilidade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fluxos de exceção.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Examinar implementação, desfechos, custos, equidade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eventos adversos.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Escalar com prudência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Problema assistencial Definir necessidade concreta e população…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Cocriar Envolver pacientes, cuidadores, enfermagem, gestores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Pilotar Testar viabilidade, segurança, aceitabilidade e fluxos…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Avaliar Examinar implementação, desfechos, custos, equidade e…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PRESENCIAL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Observação contextual e exame físico ocorrem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diretamente no espaço clínico compartilhado.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DIGITAL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Interface, conectividade e dispositivos mediam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encontro; dados precisam ser produzidos, verificados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registrados intencionalmente.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transformação central é a redistribuição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observação, comunicação e decisão clínica entre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paciente, equipe e tecnologia.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PRESENCIAL Observação contextual e exame físico ocorrem diretamente no espaço clínico compartilhado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DIGITAL Interface, conectividade e dispositivos mediam o encontro;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dados precisam ser produzidos, verificados e registrados intencionalmente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A transformação central é a redistribuição da observação, comunicação e decisão clínica entre paciente, equipe e…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Teleenfermagem de alta qualidade combina julgamento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clínico, competência digital, comunicação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terapêutica, proteção de dados e coordenação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rede.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cuidado remoto é seguro quando reconhece seus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limites, transforma dados em decisões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contextualizadas e mantém portas abertas para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presencial.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questão estratégica não é substituir encontros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humanos por telas, mas desenhar continuidade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assistencial onde pessoas, equipes e tecnologias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possam cuidar melhor juntas.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Teleenfermagem de alta qualidade combina julgamento clínico, competência digital,…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cuidado remoto é seguro quando reconhece seus limites,…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questão estratégica não é substituir encontros humanos por…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Imagem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Overlay"/>
          <p:cNvSpPr/>
          <p:nvPr/>
        </p:nvSpPr>
        <p:spPr>
          <a:xfrm>
            <a:off x="0" y="0"/>
            <a:ext cx="7200000" cy="6858000"/>
          </a:xfrm>
          <a:prstGeom prst="rect">
            <a:avLst/>
          </a:prstGeom>
          <a:solidFill>
            <a:srgbClr val="10243A"/>
          </a:solidFill>
          <a:ln>
            <a:noFill/>
          </a:ln>
        </p:spPr>
      </p:sp>
      <p:sp>
        <p:nvSpPr>
          <p:cNvPr id="6" name="Título"/>
          <p:cNvSpPr/>
          <p:nvPr/>
        </p:nvSpPr>
        <p:spPr>
          <a:xfrm>
            <a:off x="650000" y="800000"/>
            <a:ext cx="5500000" cy="12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700" b="1">
                <a:solidFill>
                  <a:srgbClr val="FFFFF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200000"/>
            <a:ext cx="5200000" cy="35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 telessaúde amadurece quando deixa de ser um canal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avulso e passa a operar como ecossistema assistencial: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Acesso digital → acolhimento e identificação →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avaliação clínica → decisão compartilhada →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plano de cuidado → monitoramento → reavaliação.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Em cada transição, devem estar definidos os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responsáveis, os critérios de escalonamento, os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registros no prontuário e os mecanismos de retorno ao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FFFFFF"/>
                </a:solidFill>
              </a:rPr>
              <a:t>usuário.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1990s–2000s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Expansão de redes acadêmicas e experiências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telemedicina e telessaúde no SUS.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2011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Programa Nacional Telessaúde Brasil Redes fortalece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apoio assistencial e educação permanente.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2022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Lei nº 14.510 regulamenta e disciplina a prática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telessaúde no território nacional.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Atualidade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desafio desloca-se para governança,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interoperabilidade, equidade digital, qualidade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 e avaliação de resultados.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1990s–2000s Expansão de redes acadêmicas e experiências…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2011 Programa Nacional Telessaúde Brasil Redes fortalece…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2022 Lei nº 14.510 regulamenta e disciplina…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Atualidade O desafio desloca-se para governança, interoperabilidade,…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Teleenfermagem designa a prestação de ações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enfermagem mediadas por tecnologias de informação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comunicação. Pode incluir consulta, orientação,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supervisão, educação em saúde, telemonitoramento,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navegação do cuidado e apoio à decisão.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é uma modalidade “simplificada” do cuidado.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Exige julgamento clínico, limites de atuação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explícitos, documentação adequada e condições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técnicas que preservem segurança, privacidade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dignidade.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Teleenfermagem designa a prestação de ações de enfermagem mediadas…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Pode incluir consulta, orientação, supervisão, educação em saúde, telemonitoramento,…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Não é uma modalidade “simplificada” do cuidado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Exige julgamento clínico, limites de atuação explícitos, documentação adequada…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prática remota amplia possibilidades de acesso, mas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elimina deveres éticos da enfermagem.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Competência clínica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Avaliar se a demanda é apropriada ao meio remoto.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Competência digital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Usar plataformas, dispositivos e dados com segurança.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Responsabilidade profissional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Registrar, comunicar limites, orientar contingências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garantir encaminhamento quando a situação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ultrapassar a capacidade da modalidade digital.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prática remota amplia possibilidades de acesso,…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Competência clínica Avaliar se a demanda é…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Competência digital Usar plataformas, dispositivos e dados…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Responsabilidade profissional Registrar, comunicar limites, orientar contingências…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MAIOR ADEQUAÇÃO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Seguimento de condição estável, educação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terapêutica, revisão de sintomas, adesão,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orientação de autocuidado, apoio a cuidadores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acompanhamento de metas pactuadas.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EXIGE CAUTELA OU PRESENCIAL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Instabilidade clínica, sinais de gravidade,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necessidade de exame físico decisivo, sofrimento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psíquico agudo, ambiente inseguro ou barreiras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comunicacionais não superáveis.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modalidade deve resultar de avaliação clínica,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de conveniência operacional.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MAIOR ADEQUAÇÃO Seguimento de condição estável, educação terapêutica, revisão…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EXIGE CAUTELA OU PRESENCIAL Instabilidade clínica, sinais de gravidade,…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modalidade deve resultar de avaliação clínica, não de…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Demanda recebida → identificação segura do usuário → avaliação inicial de risco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→ definição da modalidade → atendimento ou encaminhamento.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 triagem precisa distinguir urgência, prioridade e possibilidade de manejo remoto.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Protocolos devem prever sinais de alerta, contatos de emergência, localização do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paciente e rotas assistenciais.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Uma videochamada não deve começar sem saber quem é o usuário, onde ele está e o que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fazer diante de deterioração clínica.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