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Mestrado em Enfermagem e Saúde Digital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Módulo 1 — Fundamentos da Saúde Digital e Transformação Tecnológica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Uma leitura crítica das tecnologias que reorganizam o cuidado, os processos de trabalho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 a gestão em saúde — sem deslocar o paciente, a ética e a decisão clínica do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centro da assistência.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PRESENCIAL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Prioriza exame físico complexo, procedimentos,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situações agudas e avaliação de sinais difíceis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captar remotamente.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REMOTO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Favorece seguimento clínico, educação em saúde,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monitoramento de condições crônicas, orientação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coordenação de cuidados.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HÍBRIDO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Combina modalidades segundo risco, necessidade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clínica, preferência do usuário e disponibilidade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tecnológica.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modelo mais avançado não é o mais digitalizado: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PRESENCIAL Prioriza exame físico complexo, procedimentos, situações agudas 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REMOTO Favorece seguimento clínico, educação em saúde, monitoramento de…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HÍBRIDO Combina modalidades segundo risco, necessidade clínica, preferência do…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modelo mais avançado não é o mais digitalizado: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Inovação centrada no paciente desloca a pergunta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“qual tecnologia podemos implementar?” para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“qual problema vivido pelo usuário precisamos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resolver?”. Essa mudança requer escuta qualificada,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mapeamento da jornada, reconhecimento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vulnerabilidades e participação de pacientes no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desenvolvimento e na avaliação das soluções.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Uma plataforma digital pode ser tecnicamente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sofisticada e, ainda assim, fracassar se ampliar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esforço, ansiedade ou dependência. Usabilidade,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acessibilidade e relevância clínica devem orientar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design desde o início.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Inovação centrada no paciente desloca a pergunta “qual tecnologia podemos implementar?” para “qual problema vivido pelo…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Essa mudança requer escuta qualificada, mapeamento da jornada, reconhecimento de vulnerabilidades e participação de pacientes no…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Uma plataforma digital pode ser tecnicamente sofisticada e, ainda assim, fracassar se ampliar esforço, ansiedade ou…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Usabilidade, acessibilidade e relevância clínica devem orientar o design desde o início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ACESSAR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usuário consegue entrar na plataforma com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autonomia, linguagem compreensível e recursos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acessibilidade?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COMPREENDER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 informações são claras, contextualizadas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compatíveis com seu letramento em saúde?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AGIR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sistema orienta decisões, facilita comunicação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reduz obstáculos ao autocuidado?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CONFIAR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Há transparência sobre uso dos dados, limites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ferramenta e canais de apoio humano?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ACESSAR O usuário consegue entrar na plataforma com autonomia,…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COMPREENDER As informações são claras, contextualizadas e compatíveis com…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AGIR O sistema orienta decisões, facilita comunicação e reduz…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CONFIAR Há transparência sobre uso dos dados, limites da…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Alfabetização digital em saúde corresponde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capacidade de acessar, avaliar, compreender, aplicar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compartilhar informações de saúde em ambientes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digitais. Inclui reconhecer fontes confiáveis,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proteger dados pessoais e tomar decisões informadas.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Não se deve confundir dificuldade digital com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desinteresse ou incapacidade individual. 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escolaridade, renda, deficiência, território, idioma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conectividade influenciam a participação.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Enfermagem tem papel educativo crucial para reduzir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assimetrias e evitar que a inovação aprofunde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iniquidades.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Alfabetização digital em saúde corresponde à capacidade…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Inclui reconhecer fontes confiáveis, proteger dados pessoais…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Não se deve confundir dificuldade digital com…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Idade, escolaridade, renda, deficiência, território, idioma e…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COMPETÊNCIA INFORMACIONAL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Buscar, avaliar e aplicar evidências e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clínicos de forma crítica.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COMPETÊNCIA TECNOLÓGICA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Utilizar sistemas, dispositivos e plataformas com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segurança e finalidade assistencial.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COMPETÊNCIA ÉTICO-LEGAL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Proteger privacidade, confidencialidade, autonomia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direitos digitais.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COMPETÊNCIA ANALÍTICA E RELACIONAL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Interpretar informações, comunicar-se em ambientes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híbridos e preservar vínculo terapêutico.</a:t>
            </a:r>
          </a:p>
          <a:p>
            <a:endParaRPr lang="pt-BR" sz="1200"/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COMPETÊNCIA INFORMACIONAL Buscar, avaliar e aplicar evidências e dados…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COMPETÊNCIA TECNOLÓGICA Utilizar sistemas, dispositivos e plataformas com segurança…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COMPETÊNCIA ÉTICO-LEGAL Proteger privacidade, confidencialidade, autonomia e direitos digitais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COMPETÊNCIA ANALÍTICA E RELACIONAL Interpretar informações, comunicar-se em ambientes…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AUTOMAÇÃO QUE AGREGA VALOR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Reduz retrabalho, apoia checagens de segurança,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organiza fluxos e devolve tempo para avaliação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clínica, comunicação e cuidado direto.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AUTOMAÇÃO QUE PRODUZ RISCO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Gera alertas excessivos, fragmenta a atenção, impõe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registros redundantes ou transfere decisões complexas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regras simplificadas.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questão não é automatizar ou não automatizar. É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definir quais atividades podem ser padronizadas sem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reduzir vigilância clínica, julgamento profissional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responsabilidade compartilhada.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AUTOMAÇÃO QUE AGREGA VALOR Reduz retrabalho, apoia…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AUTOMAÇÃO QUE PRODUZ RISCO Gera alertas excessivos,…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questão não é automatizar ou não…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É definir quais atividades podem ser padronizadas…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Sistemas de Inteligência Artificial podem identificar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padrões, priorizar riscos, resumir informações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apoiar decisões. Porém, suas recomendações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dependem da qualidade dos dados, do contexto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treinamento e das escolhas incorporadas no modelo.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 assistência, a IA deve operar como tecnologia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apoio, não como autoridade autônoma. Validação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local, monitoramento de vieses, explicabilidade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proporcional ao risco, supervisão humana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responsabilização institucional são requisitos para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uso ético e seguro.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Sistemas de Inteligência Artificial podem identificar padrões, priorizar riscos,…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Porém, suas recomendações dependem da qualidade dos dados, do…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Na assistência, a IA deve operar como tecnologia de…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Validação local, monitoramento de vieses, explicabilidade proporcional ao risco,…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DEFINIR O PROBLEMA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Qual necessidade clínica, operacional ou de experiência será enfrentada?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ESTABELECER CRITÉRIOS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Quais desfechos importam: segurança, acesso, carga de trabalho, equidade, custo,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satisfação ou resultados clínicos?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TESTAR EM CONTEXTO REAL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Pilotos devem envolver usuários, profissionais e condições concretas de trabalho.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DECIDIR COM EVIDÊNCIAS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Escalar, adaptar ou interromper conforme benefícios, danos, viabilidade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sustentabilidade. Implementação sem avaliação transforma inovação em aposta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institucional.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Maturidade digital não se mede apenas pelo número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sistemas instalados. Ela expressa a capacidade de uma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organização alinhar estratégia, infraestrutura,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processos, pessoas, dados, segurança e governança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gerar valor assistencial.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Serviços maduros conseguem aprender com dados,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integrar setores, adaptar fluxos e sustentar mudanças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ao longo do tempo. Serviços imaturos podem possuir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tecnologias avançadas, mas operar com baixa adesão,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fragmentação de informações e dependência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soluções isoladas.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Maturidade digital não se mede apenas pelo número 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Ela expressa a capacidade de uma organização alinhar estratégia,…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Serviços maduros conseguem aprender com dados, integrar setores, adaptar…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Serviços imaturos podem possuir tecnologias avançadas, mas operar com…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cultura digital define como profissionais percebem,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testam, questionam e incorporam tecnologias ao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trabalho. Ambientes de aprendizagem psicológica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segura favorecem relato de falhas, experimentação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responsável e melhoria contínua.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Resistência não deve ser tratada como obstáculo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individual irracional. Frequentemente, ela revela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experiências anteriores de implantação mal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conduzida, aumento de carga laboral, baixa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participação nas decisões ou insegurança diante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novas responsabilidades. Liderar transformação exige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escutar essas evidências do cotidiano.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A cultura digital define como profissionais percebem, testam, questionam e incorporam tecnologias ao trabalho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Ambientes de aprendizagem psicológica segura favorecem relato de falhas, experimentação responsável e melhoria contínua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Resistência não deve ser tratada como obstáculo individual irracional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Frequentemente, ela revela experiências anteriores de implantação mal conduzida, aumento de carga laboral, baixa participação nas…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Saúde Digital compreende o uso estratégico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tecnologias de informação, comunicação, dados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inteligência computacional para ampliar acesso,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qualidade, segurança, equidade e continuidade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cuidado.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conceito abrange telessaúde, prontuário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eletrônico, sistemas de apoio à decisão,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dispositivos conectados, aplicativos,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interoperabilidade e análise de dados. Seu valor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está no artefato tecnológico, mas na capacidade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produzir melhores resultados clínicos e experiências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mais humanas.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Saúde Digital compreende o uso estratégico de tecnologias 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conceito abrange telessaúde, prontuário eletrônico, sistemas de apoio…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Seu valor não está no artefato tecnológico, mas na…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SENTIDO COMPARTILHADO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Explicitar o problema e o benefício esperado para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pacientes, equipes e organização.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COCRIAÇÃO DO FLUXO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Envolver usuários-chave no redesenho de processos,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protocolos e interfaces.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IMPLEMENTAÇÃO ASSISTIDA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Oferecer treinamento contextualizado, suporte no ponto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cuidado e comunicação contínua.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SUSTENTAÇÃO E APRENDIZAGEM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Monitorar resultados, corrigir desvios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institucionalizar práticas bem-sucedidas.</a:t>
            </a:r>
          </a:p>
          <a:p>
            <a:endParaRPr lang="pt-BR" sz="1200"/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SENTIDO COMPARTILHADO Explicitar o problema e o benefício esperado…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COCRIAÇÃO DO FLUXO Envolver usuários-chave no redesenho de processos,…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IMPLEMENTAÇÃO ASSISTIDA Oferecer treinamento contextualizado, suporte no ponto de…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SUSTENTAÇÃO E APRENDIZAGEM Monitorar resultados, corrigir desvios e institucionalizar…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INFRAESTRUTURA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Conectividade instável, equipamentos insuficientes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sistemas pouco integrados limitam o uso seguro.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PROCESSOS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Fluxos mal desenhados geram duplicidade de registros,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alertas excessivos e retrabalho.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PESSOAS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Lacunas formativas, sobrecarga e baixa participação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comprometem adoção e sustentabilidade.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GOVERNANÇA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Ausência de critérios de prioridade, segurança,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contratação e avaliação favorece soluções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fragmentadas.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INFRAESTRUTURA Conectividade instável, equipamentos insuficientes e sistemas…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PROCESSOS Fluxos mal desenhados geram duplicidade de…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PESSOAS Lacunas formativas, sobrecarga e baixa participação…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GOVERNANÇA Ausência de critérios de prioridade, segurança,…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Tecnologias podem fortalecer a segurança por meio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identificação correta, rastreabilidade, alertas,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comunicação estruturada e monitoramento de eventos.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Mas também introduzem riscos: indisponibilidade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sistemas, erros de configuração, exposição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indevida de dados e fadiga de alertas.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Lei Geral de Proteção de Dados reforça que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saúde exigem tratamento cuidadoso e finalidade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legítima. Segurança digital deve ser integrada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segurança do paciente, e não tratada como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responsabilidade exclusiva da área de tecnologia.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Tecnologias podem fortalecer a segurança por meio de identificação…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Mas também introduzem riscos: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indisponibilidade de sistemas, erros de configuração, exposição indevida de…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Lei Geral de Proteção de Dados reforça que…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enfermeiro ocupa posição estratégica porque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conhece a continuidade do cuidado, a experiência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paciente, os fluxos interprofissionais e 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condições reais de trabalho. Essa proximidade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permite identificar problemas relevantes e avaliar 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uma solução melhora ou dificulta a prática.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Liderar inovação envolve traduzir necessidades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assistenciais em requisitos tecnológicos, defender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critérios de segurança, mobilizar equipes,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interpretar indicadores e sustentar decisões baseadas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em evidências. Não é função acessória: é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competência contemporânea de liderança clínica.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enfermeiro ocupa posição estratégica porque conhece…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Essa proximidade permite identificar problemas relevantes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Liderar inovação envolve traduzir necessidades assistenciais em…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Não é função acessória: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DESUMANIZAÇÃO DIGITAL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Ocorre quando a interface substitui escuta, quando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 reduzem a pessoa a métricas ou quando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eficiência operacional apaga necessidades singulares.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HUMANIZAÇÃO MEDIADA POR TECNOLOGIA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Ocorre quando ferramentas ampliam acesso, preservam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autonomia, antecipam necessidades, qualificam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comunicação e liberam tempo para presença clínica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significativa.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Humanização não é ausência de tecnologia. É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decisão ética de orientar a tecnologia pela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singularidade, vulnerabilidade e participação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pessoa cuidada.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DESUMANIZAÇÃO DIGITAL Ocorre quando a interface substitui escuta, quando…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HUMANIZAÇÃO MEDIADA POR TECNOLOGIA Ocorre quando ferramentas ampliam acesso,…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Humanização não é ausência de tecnologia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É a decisão ética de orientar a tecnologia pela…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PROPÓSITO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Partir de problemas relevantes para pacientes, profissionais e sistemas de saúde.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DESENHO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Integrar evidências, experiência do usuário, ética, interoperabilidade e segurança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desde a concepção.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IMPLEMENTAÇÃO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Redesenhar processos, desenvolver competências e conduzir a mudança com participação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ativa.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AVALIAÇÃO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Demonstrar valor clínico, organizacional e social, incluindo efeitos sobre equidade.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 transformação digital responsável não pergunta apenas “o que a tecnologia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faz?”. Pergunta, sobretudo, “para quem ela gera valor, sob quais condições e com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quais consequências?”.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TECNOLOGIA COMO FERRAMENTA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Digitaliza uma tarefa previamente existente. O foco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recai sobre aquisição, implantação e treinamento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operacional.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TECNOLOGIA COMO TRANSFORMAÇÃO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Redesenha fluxos, papéis profissionais, decisões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relações com usuários. O foco recai sobre valor,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segurança, governança e aprendizagem organizacional.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distinção é decisiva: informatizar uma rotina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ineficiente pode apenas acelerar a ineficiência.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Transformação digital exige revisão crítica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modelo assistencial.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TECNOLOGIA COMO FERRAMENTA Digitaliza uma tarefa previamente existente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O foco recai sobre aquisição, implantação e treinamento operacional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TECNOLOGIA COMO TRANSFORMAÇÃO Redesenha fluxos, papéis profissionais, decisões e relações com usuários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O foco recai sobre valor, segurança, governança e aprendizagem organizacional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REGISTROS DIGITAIS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Sistemas substituem documentos em papel e estruturam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informações clínicas.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INTEGRAÇÃO DE SISTEMAS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 passam a circular entre setores, serviços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pontos da rede.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CUIDADO CONECTADO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Profissionais, pacientes e dispositivos compartilham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informações em tempo oportuno.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INTELIGÊNCIA ORIENTADA POR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Análises avançadas apoiam prevenção,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estratificação de risco, gestão e decisões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clínicas. A evolução não é linear nem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REGISTROS DIGITAIS Sistemas substituem documentos em papel e estruturam…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INTEGRAÇÃO DE SISTEMAS Dados passam a circular entre setores,…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CUIDADO CONECTADO Profissionais, pacientes e dispositivos compartilham informações em…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INTELIGÊNCIA ORIENTADA POR DADOS Análises avançadas apoiam prevenção, estratificação…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 ambiente digital, dados clínicos deixam de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apenas registros retrospectivos e tornam-se recursos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coordenar o cuidado. Sinais vitais, resultados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laboratoriais, prescrições, avaliações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enfermagem e relatos do paciente podem sustentar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alertas, indicadores e planos personalizados.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Contudo, dado não equivale a conhecimento. Qualidade,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contexto, rastreabilidade e interpretação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profissional determinam se a informação contribuirá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uma decisão segura ou produzirá ruído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sobrecarga cognitiva.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No ambiente digital, dados clínicos deixam 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Sinais vitais, resultados laboratoriais, prescrições, avaliações de…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Contudo, dado não equivale a conhecimento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Qualidade, contexto, rastreabilidade e interpretação profissional determinam…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CAPTURAR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Registrar dados uma única vez, no ponto de cuidado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 linguagem padronizada.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Conectar informações entre prontuário,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laboratório, farmácia, regulação e sistemas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gestão.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INTERPRETAR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Transformar dados em informação clínica relevante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por meio de painéis, protocolos e raciocínio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AGIR E APRENDER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Executar intervenções, monitorar desfechos e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CAPTURAR Registrar dados uma única vez, no ponto 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INTEGRAR Conectar informações entre prontuário, laboratório, farmácia, regulação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INTERPRETAR Transformar dados em informação clínica relevante por meio…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AGIR E APRENDER Executar intervenções, monitorar desfechos e retroalimentar…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Interoperabilidade é a capacidade de sistemas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distintos trocarem dados, compreenderem seu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significado e utilizarem-nos de modo consistente no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cuidado. Ela possui dimensões técnicas, semânticas,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organizacionais e legais.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Sem interoperabilidade, o paciente transita entre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serviços enquanto sua história permanece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fragmentada. Com ela, a rede pode reduzir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duplicidades, apoiar transições seguras e preservar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longitudinalidade. Padrões como HL7 FHIR,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terminologias clínicas e identificadores confiáveis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são componentes estruturantes, mas não substituem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governança compartilhada.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Interoperabilidade é a capacidade de sistemas distintos…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Ela possui dimensões técnicas, semânticas, organizacionais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Sem interoperabilidade, o paciente transita entre serviços…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 ela, a rede pode reduzir duplicidades,…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PACIENTE E FAMÍLIA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Produzem dados, tomam decisões e participam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ativamente do plano terapêutico.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SERVIÇOS E PROFISSIONAIS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Coordenam cuidado presencial, remoto, domiciliar e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rede.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PLATAFORMAS E DISPOSITIVOS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Viabilizam comunicação, monitoramento, registro,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análise e automação.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GOVERNANÇA E REGULAÇÃO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Definem privacidade, responsabilidade,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interoperabilidade, equidade e critérios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avaliação. O ecossistema só gera valor quando seus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PACIENTE E FAMÍLIA Produzem dados, tomam decisões e participam…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SERVIÇOS E PROFISSIONAIS Coordenam cuidado presencial, remoto, domiciliar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PLATAFORMAS E DISPOSITIVOS Viabilizam comunicação, monitoramento, registro, análise 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GOVERNANÇA E REGULAÇÃO Definem privacidade, responsabilidade, interoperabilidade, equidade e…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 assistência remota não representa uma versão reduzida da consulta presencial. Ela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exige desenho clínico próprio: critérios de elegibilidade, preparação do usuário,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protocolos de escalonamento, documentação, segurança da informação e definição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responsabilidades.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Para a Enfermagem, telemonitoramento, teleorientação e acompanhamento longitudinal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podem ampliar acesso e continuidade. Entretanto, a mediação tecnológica precisa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reconhecer limites de avaliação, barreiras de conectividade e riscos de exclusão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digital.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